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bn"/>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n"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n"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bn">
                <a:solidFill>
                  <a:schemeClr val="tx1">
                    <a:lumMod val="50000"/>
                    <a:lumOff val="50000"/>
                  </a:schemeClr>
                </a:solidFill>
              </a:rPr>
              <a:t>নং 45 ঈশ্বরের শব্দ</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bn" sz="4400"/>
              <a:t>দেবদূত থেকে সুসংবাদ</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bn" sz="4000">
                <a:solidFill>
                  <a:srgbClr val="FF0000"/>
                </a:solidFill>
              </a:rPr>
              <a:t>আজকের কুইজ</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bn" sz="3600">
                <a:solidFill>
                  <a:schemeClr val="tx1">
                    <a:lumMod val="65000"/>
                    <a:lumOff val="35000"/>
                  </a:schemeClr>
                </a:solidFill>
              </a:rPr>
              <a:t>মরিয়ম কে খবর দিল কে?</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bn" sz="2800">
                <a:solidFill>
                  <a:schemeClr val="tx1">
                    <a:lumMod val="65000"/>
                    <a:lumOff val="35000"/>
                  </a:schemeClr>
                </a:solidFill>
              </a:rPr>
              <a:t>① </a:t>
            </a:r>
            <a:r xmlns:a="http://schemas.openxmlformats.org/drawingml/2006/main">
              <a:rPr altLang="ko-KR" dirty="0" lang="bn" sz="2800">
                <a:solidFill>
                  <a:schemeClr val="tx1">
                    <a:lumMod val="65000"/>
                    <a:lumOff val="35000"/>
                  </a:schemeClr>
                </a:solidFill>
              </a:rPr>
              <a:t>শয়তান</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bn" sz="2800">
                <a:solidFill>
                  <a:schemeClr val="tx1">
                    <a:lumMod val="65000"/>
                    <a:lumOff val="35000"/>
                  </a:schemeClr>
                </a:solidFill>
              </a:rPr>
              <a:t>② </a:t>
            </a:r>
            <a:r xmlns:a="http://schemas.openxmlformats.org/drawingml/2006/main">
              <a:rPr altLang="ko-KR" dirty="0" lang="bn" sz="2800">
                <a:solidFill>
                  <a:schemeClr val="tx1">
                    <a:lumMod val="65000"/>
                    <a:lumOff val="35000"/>
                  </a:schemeClr>
                </a:solidFill>
              </a:rPr>
              <a:t>মেরির বন্ধু</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bn" sz="2800">
                <a:solidFill>
                  <a:schemeClr val="tx1">
                    <a:lumMod val="65000"/>
                    <a:lumOff val="35000"/>
                  </a:schemeClr>
                </a:solidFill>
              </a:rPr>
              <a:t>③ </a:t>
            </a:r>
            <a:r xmlns:a="http://schemas.openxmlformats.org/drawingml/2006/main">
              <a:rPr altLang="ko-KR" dirty="0" lang="bn" sz="2800">
                <a:solidFill>
                  <a:schemeClr val="tx1">
                    <a:lumMod val="65000"/>
                    <a:lumOff val="35000"/>
                  </a:schemeClr>
                </a:solidFill>
              </a:rPr>
              <a:t>দেবদূত</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bn" sz="2800">
                <a:solidFill>
                  <a:schemeClr val="tx1">
                    <a:lumMod val="65000"/>
                    <a:lumOff val="35000"/>
                  </a:schemeClr>
                </a:solidFill>
              </a:rPr>
              <a:t>④ </a:t>
            </a:r>
            <a:r xmlns:a="http://schemas.openxmlformats.org/drawingml/2006/main">
              <a:rPr altLang="ko-KR" dirty="0" lang="bn" sz="2800">
                <a:solidFill>
                  <a:schemeClr val="tx1">
                    <a:lumMod val="65000"/>
                    <a:lumOff val="35000"/>
                  </a:schemeClr>
                </a:solidFill>
              </a:rPr>
              <a:t>যীশু</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bn" sz="2800">
                <a:solidFill>
                  <a:srgbClr val="FF0000"/>
                </a:solidFill>
              </a:rPr>
              <a:t>③ </a:t>
            </a:r>
            <a:r xmlns:a="http://schemas.openxmlformats.org/drawingml/2006/main">
              <a:rPr altLang="ko-KR" dirty="0" lang="bn" sz="2800">
                <a:solidFill>
                  <a:srgbClr val="FF0000"/>
                </a:solidFill>
              </a:rPr>
              <a:t>দেবদূত</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54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কূপের কাছে শমরীয় মহিলা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আমার দেওয়া জল যে পান করবে সে কখনও পিপাসা পাবে না। প্রকৃতপক্ষে, আমি তাকে যে জল দিব তা তার মধ্যে অনন্ত জীবনের জন্য জলের ঝরনা হয়ে উঠবে।"</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জন</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যখন শমরিয়া দেশের মধ্য দিয়ে যাচ্ছিলেন, তখন তিনি কূপের কাছে একজন মহিলার সাথে দেখা করলেন এবং বললেন। "আমাকে একটু জল দাও।"</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bn" altLang="ko-KR" sz="2600">
                <a:solidFill>
                  <a:schemeClr val="tx1">
                    <a:lumMod val="65000"/>
                    <a:lumOff val="35000"/>
                  </a:schemeClr>
                </a:solidFill>
              </a:rPr>
              <a:t>মহিলাটি আশ্চর্যজনক ছিল। কারণ ইহুদিরা শমরীয়দের সাথে কথা বলছে না। "যদি তুমি জানতে যে আমি কে, তুমি আমার কাছে পানি চাইতে।" যীশু বললেন</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bn" altLang="ko-KR" sz="2600">
                <a:solidFill>
                  <a:schemeClr val="tx1">
                    <a:lumMod val="65000"/>
                    <a:lumOff val="35000"/>
                  </a:schemeClr>
                </a:solidFill>
              </a:rPr>
              <a:t>"কারণ আমি যে জল দিই তা হল জীবনের জল যা আর কখনও পিপাসা পায় না।" মহিলাটি যীশুর প্রতি কৌতূহলী হয়ে উঠল। "আপনি কে, আমাকে সেই পানি দিতে পারবেন?"</a:t>
            </a:r>
            <a:r xmlns:a="http://schemas.openxmlformats.org/drawingml/2006/main">
              <a:rPr lang="bn"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“আমি খ্রীষ্ট এবং ঈশ্বরের পুত্র,” যীশু উত্তর দিলেন। এতে সে চমকে উঠল।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bn" altLang="ko-KR" sz="2600">
                <a:solidFill>
                  <a:schemeClr val="tx1">
                    <a:lumMod val="65000"/>
                    <a:lumOff val="35000"/>
                  </a:schemeClr>
                </a:solidFill>
              </a:rPr>
              <a:t>সে তার জলের পাত্র ছেড়ে শহরে ফিরে গেল এবং লোকদের কাছে যীশুর কথা বলল। অনেক লোক যীশুর সাথে দেখা করতে এসেছিল এবং তাঁকে তাদের ত্রাণকর্তা হিসাবে বিশ্বাস করেছিল।</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শমরীয় মহিলাটি যীশুর সাথে দেখা করার সাথে সাথেই তিনি জলের পাত্রটি রেখে গ্রামে ফিরে গেলেন গ্রামবাসীদের কাছে পরিত্রাণের সুসংবাদ দেওয়ার জন্য।</a:t>
            </a:r>
            <a:r xmlns:a="http://schemas.openxmlformats.org/drawingml/2006/main">
              <a:rPr altLang="en-US" lang="bn" sz="3200">
                <a:solidFill>
                  <a:schemeClr val="tx1">
                    <a:lumMod val="65000"/>
                    <a:lumOff val="35000"/>
                  </a:schemeClr>
                </a:solidFill>
              </a:rPr>
              <a:t> </a:t>
            </a:r>
            <a:r xmlns:a="http://schemas.openxmlformats.org/drawingml/2006/main">
              <a:rPr altLang="ko-KR" lang="bn" sz="3200">
                <a:solidFill>
                  <a:schemeClr val="tx1">
                    <a:lumMod val="65000"/>
                    <a:lumOff val="35000"/>
                  </a:schemeClr>
                </a:solidFill>
              </a:rPr>
              <a:t>অবশেষে, তিনি যে সুসমাচার প্রচার করেছিলেন তা শুনে এবং বিশ্বাস করার মাধ্যমে অনেক লোককে রক্ষা করা হয়েছিল।</a:t>
            </a:r>
            <a:r xmlns:a="http://schemas.openxmlformats.org/drawingml/2006/main">
              <a:rPr altLang="en-US" lang="bn"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bn" sz="3200">
                <a:solidFill>
                  <a:schemeClr val="tx1">
                    <a:lumMod val="65000"/>
                    <a:lumOff val="35000"/>
                  </a:schemeClr>
                </a:solidFill>
              </a:rPr>
              <a:t>আপনি কি যীশুর সাথে দেখা করেছেন? আপনি যীশু সম্পর্কে অন্যদের বলছেন? কীভাবে একজন শমরীয় মহিলার মতো অন্যদের কাছে যীশুর সাথে পরিচয় করিয়ে দেওয়ার বিষয়ে?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rgbClr val="ff0000"/>
                </a:solidFill>
              </a:rPr>
              <a:t>যীশু কে?</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a:t>
            </a:r>
            <a:r xmlns:a="http://schemas.openxmlformats.org/drawingml/2006/main">
              <a:rPr altLang="en-US" lang="bn" sz="3600">
                <a:solidFill>
                  <a:srgbClr val="0070c0"/>
                </a:solidFill>
              </a:rPr>
              <a:t> </a:t>
            </a:r>
            <a:r xmlns:a="http://schemas.openxmlformats.org/drawingml/2006/main">
              <a:rPr altLang="ko-KR" lang="bn" sz="3600">
                <a:solidFill>
                  <a:srgbClr val="0070c0"/>
                </a:solidFill>
              </a:rPr>
              <a:t>হয়..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আমাদের আত্মার জন্য কখনও তৃষ্ণার্ত না করার জন্য আমাদের জীবনের জল দেন।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যীশু কোথায় একজন শমরীয় মহিলার সাথে দেখা করেছিলেন?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প্রাসাদে</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শহরে</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রাস্তা</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বাজারে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কূপে</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④ </a:t>
            </a:r>
            <a:r xmlns:a="http://schemas.openxmlformats.org/drawingml/2006/main">
              <a:rPr altLang="ko-KR" lang="bn" sz="2800">
                <a:solidFill>
                  <a:srgbClr val="ff0000"/>
                </a:solidFill>
              </a:rPr>
              <a:t>কূপে</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bn" sz="4000">
                <a:solidFill>
                  <a:srgbClr val="FF0000"/>
                </a:solidFill>
              </a:rPr>
              <a:t>আজকের শব্দ</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bn" sz="3600">
                <a:solidFill>
                  <a:schemeClr val="tx1">
                    <a:lumMod val="65000"/>
                    <a:lumOff val="35000"/>
                  </a:schemeClr>
                </a:solidFill>
              </a:rPr>
              <a:t>আপনি সন্তানের সাথে থাকবেন এবং একটি পুত্রের জন্ম দেবেন এবং আপনি তাকে যীশু নাম দেবেন।</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bn" sz="2800">
                <a:solidFill>
                  <a:schemeClr val="tx1">
                    <a:lumMod val="65000"/>
                    <a:lumOff val="35000"/>
                  </a:schemeClr>
                </a:solidFill>
              </a:rPr>
              <a:t>লুক</a:t>
            </a:r>
            <a:r xmlns:a="http://schemas.openxmlformats.org/drawingml/2006/main">
              <a:rPr altLang="en-US" dirty="0" lang="bn" sz="2800">
                <a:solidFill>
                  <a:schemeClr val="tx1">
                    <a:lumMod val="65000"/>
                    <a:lumOff val="35000"/>
                  </a:schemeClr>
                </a:solidFill>
              </a:rPr>
              <a:t> </a:t>
            </a:r>
            <a:r xmlns:a="http://schemas.openxmlformats.org/drawingml/2006/main">
              <a:rPr altLang="ko-KR" dirty="0" lang="bn"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আমার দেওয়া জল যে পান করবে সে কখনও পিপাসা পাবে না। প্রকৃতপক্ষে, আমি তাকে যে জল দিব তা তার মধ্যে অনন্ত জীবনের জন্য জলের ঝরনা হয়ে উঠবে।"</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জন</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55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গভীর জলে আপনার জাল ফেলে দিন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তখন যীশু শিমোনকে বললেন, ভয় পেও না, এখন থেকে তুমি মানুষকে ধরবে৷</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লুক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যিনি পিতরের নৌকায় গিয়েছিলেন এবং বাক্যটি দিয়েছিলেন, তিনি পিতরকে বললেন৷ "এখন গভীর জলে গিয়ে মাছ ধরতে জাল ফেলো।"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“ওস্তাদ, আমরা সারারাত পরিশ্রম করেছি কিছুই ধরতে পারিনি। কিন্তু তুমি বললে আমি জাল ফেলব।"</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যখন তারা তা করল, তখন তারা এত বেশি সংখ্যক মাছ ধরল যে তাদের জাল ভেঙ্গে যেতে লাগল। এতে পিটার বিস্মিত হলেন।</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bn" sz="3000">
                <a:solidFill>
                  <a:schemeClr val="tx1">
                    <a:lumMod val="65000"/>
                    <a:lumOff val="35000"/>
                  </a:schemeClr>
                </a:solidFill>
              </a:rPr>
              <a:t>সেই মুহুর্তে, পিটার অনুতপ্ত হয়েছিলেন যে যীশু ঈশ্বরের পুত্র। "আমি একজন পাপী।"</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bn" sz="3000">
                <a:solidFill>
                  <a:schemeClr val="tx1">
                    <a:lumMod val="65000"/>
                    <a:lumOff val="35000"/>
                  </a:schemeClr>
                </a:solidFill>
              </a:rPr>
              <a:t>যীশু বললেন. "ভয় পেও না, এখন থেকে তুমি একজন জেলে হবে যে মানুষকে ধরে নিয়ে যাবে।" পিটার সবকিছু ছেড়ে যীশুর শিষ্য হলেন।</a:t>
            </a:r>
            <a:r xmlns:a="http://schemas.openxmlformats.org/drawingml/2006/main">
              <a:rPr altLang="en-US" lang="bn"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a:t>
            </a:r>
            <a:r xmlns:a="http://schemas.openxmlformats.org/drawingml/2006/main">
              <a:rPr altLang="en-US" lang="bn" sz="4000">
                <a:solidFill>
                  <a:srgbClr val="ff0000"/>
                </a:solidFill>
              </a:rPr>
              <a:t> </a:t>
            </a:r>
            <a:r xmlns:a="http://schemas.openxmlformats.org/drawingml/2006/main">
              <a:rPr altLang="ko-KR" lang="bn" sz="4000">
                <a:solidFill>
                  <a:srgbClr val="ff0000"/>
                </a:solidFill>
              </a:rPr>
              <a:t>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chemeClr val="tx1">
                    <a:lumMod val="65000"/>
                    <a:lumOff val="35000"/>
                  </a:schemeClr>
                </a:solidFill>
              </a:rPr>
              <a:t>পিটার, যিনি যীশুর সাথে দেখা করেছিলেন,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অনুতপ্ত এবং ঠিক সেখানে আনুগত্য.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অনুতাপ এবং আনুগত্য আছে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আপনার জীবনে যীশুর কাছে?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পিটার সবকিছু ছেড়ে যীশুর অনুসরণ করলেন। পিটারের মতো, আপনাকে অবশ্যই একজন শিষ্য হতে হবে যিনি সত্য অনুতাপ এবং বাধ্যতা জানেন।</a:t>
            </a:r>
            <a:r xmlns:a="http://schemas.openxmlformats.org/drawingml/2006/main">
              <a:rPr altLang="en-US" lang="bn"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rgbClr val="ff0000"/>
                </a:solidFill>
              </a:rPr>
              <a:t>যীশু কে?</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 হলেন..</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এমন একজন যিনি অলৌকিক কাজ করেন যা মানুষের অভিজ্ঞতা এবং ক্ষমতাকে অতিক্রম করে।</a:t>
            </a:r>
            <a:r xmlns:a="http://schemas.openxmlformats.org/drawingml/2006/main">
              <a:rPr altLang="en-US" lang="bn"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46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শিশু যিশু</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পিটার এর কাজ কি ছিল?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ছুতার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শেপার্ড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জেলে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কৃষক</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③ </a:t>
            </a:r>
            <a:r xmlns:a="http://schemas.openxmlformats.org/drawingml/2006/main">
              <a:rPr altLang="ko-KR" lang="bn" sz="2800">
                <a:solidFill>
                  <a:srgbClr val="ff0000"/>
                </a:solidFill>
              </a:rPr>
              <a:t>জেলে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তখন যীশু শিমোনকে বললেন, ভয় পেও না, এখন থেকে তুমি মানুষকে ধরবে৷</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লুক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56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যীশু যিনি শিষ্যদের ডেকেছিলেন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ফিলিপ নথনেলকে খুঁজে পেলেন এবং তাকে বললেন, "যার কথা মোশি শরীয়তে লিখেছিলেন এবং যাঁর সম্পর্কে ভাববাদীরাও লিখেছিলেন আমরা তাকে খুঁজে পেয়েছি - নাসরতের যীশু, যোষেফের পুত্র।"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জন</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১:</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যীশু পিটার, অ্যান্ড্রু এবং তাদের প্রতিবেশী ফিলিপকে শিষ্য হওয়ার জন্য ডেকেছিলেন। "আমাকে অনুসরণ কর!"</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ফিলিপ যীশুকে তার বন্ধু নাথানেলের সাথে পরিচয় করিয়ে দিলেন। "মশীহ যাকে নবীরা ওল্ড টেস্টামেন্টে লিখেছিলেন।"</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"নাজারেথ! সেখান থেকে কি মসীহ আসতে পারে?" নাথানেল জিজ্ঞেস করল। "এসো এবং দেখুন," ফিলিপ বলল।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নথনেলকে বললেন। "আপনি একজন সত্যিকারের ইস্রায়েলীয়, ফিলিপ আপনাকে ডাকার আগে আমি আপনাকে ডুমুর গাছের নীচে দেখেছিলাম।"</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bn" altLang="ko-KR" sz="3000">
                <a:solidFill>
                  <a:schemeClr val="tx1">
                    <a:lumMod val="65000"/>
                    <a:lumOff val="35000"/>
                  </a:schemeClr>
                </a:solidFill>
              </a:rPr>
              <a:t>নাথানেল এতে বিস্মিত হলেন এবং যীশুকে গৌরব দিলেন, "রব্বি, আপনি ঈশ্বরের পুত্র এবং ইস্রায়েলের রাজা।"</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chemeClr val="tx1">
                    <a:lumMod val="65000"/>
                    <a:lumOff val="35000"/>
                  </a:schemeClr>
                </a:solidFill>
              </a:rPr>
              <a:t>সাথে সাথে নাথানেল সেটা জানতে পারলেন</a:t>
            </a:r>
            <a:r xmlns:a="http://schemas.openxmlformats.org/drawingml/2006/main">
              <a:rPr altLang="en-US" lang="bn" sz="3200">
                <a:solidFill>
                  <a:schemeClr val="tx1">
                    <a:lumMod val="65000"/>
                    <a:lumOff val="35000"/>
                  </a:schemeClr>
                </a:solidFill>
              </a:rPr>
              <a:t> </a:t>
            </a:r>
            <a:r xmlns:a="http://schemas.openxmlformats.org/drawingml/2006/main">
              <a:rPr altLang="ko-KR" lang="bn" sz="3200">
                <a:solidFill>
                  <a:schemeClr val="tx1">
                    <a:lumMod val="65000"/>
                    <a:lumOff val="35000"/>
                  </a:schemeClr>
                </a:solidFill>
              </a:rPr>
              <a:t>যীশু হলেন মশীহ, তিনি যীশুকে মহিমা দিয়েছেন।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তিনি যীশুর শিষ্য হয়েছিলেন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আমাদেরকে যীশুকে গৌরব দিতে হবে যিনি আমাদের ত্রাণকর্তা, এবং যীশুর শিষ্য হয়ে জীবনযাপন করতে হবে এবং তাঁর আনুগত্য করতে হবে।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আজ ডেভিড শহরে তোমার জন্য একজন ত্রাণকর্তার জন্ম হয়েছে; তিনি খ্রীষ্ট প্রভু।</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লাইক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rgbClr val="ff0000"/>
                </a:solidFill>
              </a:rPr>
              <a:t>যীশু কে?</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 হলেন...</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হলেন সেই ব্যক্তি যিনি মানুষকে তাঁর মতো হতে শিষ্য হিসাবে ডাকেন৷</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কে যীশুকে নাথানেলের সাথে পরিচয় করিয়ে দিয়েছিলেন?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পিটার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ফিলিপ</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অ্যান্ড্রু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পল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② </a:t>
            </a:r>
            <a:r xmlns:a="http://schemas.openxmlformats.org/drawingml/2006/main">
              <a:rPr altLang="ko-KR" lang="bn" sz="2800">
                <a:solidFill>
                  <a:srgbClr val="ff0000"/>
                </a:solidFill>
              </a:rPr>
              <a:t>ফিলিপ</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ফিলিপ নথনেলকে খুঁজে পেলেন এবং তাকে বললেন, "যার কথা মোশি শরীয়তে লিখেছিলেন এবং যাঁর সম্পর্কে ভাববাদীরাও লিখেছিলেন আমরা তাকে খুঁজে পেয়েছি - নাসরতের যীশু, যোষেফের পুত্র।"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জন</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১:</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57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যে ব্যক্তি ছাদ দিয়ে নেমে এসেছে</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তিনি উঠে গেলেন, মাদুরটি নিয়ে তাদের সবাইকে দেখে বেরিয়ে গেলেন। এতে সবাই অবাক হয়ে গেল এবং তারা ঈশ্বরের প্রশংসা করে বলল, "আমরা এমন কিছু দেখিনি!"</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মার্ক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যীশুর সুস্থতার কথা শুনে লোকেরা তাদের পক্ষাঘাতগ্রস্ত বন্ধুকে নিয়ে আসে</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কিন্তু যীশু যেখানে ছিলেন সেখানে অনেক লোক ছিল৷ তাই তারা তাদের পক্ষাঘাতগ্রস্ত বন্ধুকে ছাদের মধ্য দিয়ে যীশুর কাছে নিয়ে যেতে পারেনি।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অবশেষে, যারা পক্ষাঘাতগ্রস্ত বন্ধুকে এনেছিল তারা ছাদ ভেঙ্গে প্যারালাইটিক বন্ধুকে যীশুর কাছে পাঠিয়েছিল।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যীশু তাদের বিশ্বাস দেখে বললেন। "তোমার গুনাহ মাফ হয়ে গেল। উঠে বাড়ি যাও।"</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bn" altLang="ko-KR" sz="3000">
                <a:solidFill>
                  <a:schemeClr val="tx1">
                    <a:lumMod val="65000"/>
                    <a:lumOff val="35000"/>
                  </a:schemeClr>
                </a:solidFill>
              </a:rPr>
              <a:t>আশ্চর্যের বিষয়, প্যারালাইটিস মুহূর্তেই সুস্থ হয়ে গেল। তারপর তিনি উঠে হাঁটলেন এবং ঈশ্বরের প্রশংসা করলেন।</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bn" altLang="ko-KR" sz="2400">
                <a:solidFill>
                  <a:schemeClr val="tx1">
                    <a:lumMod val="65000"/>
                    <a:lumOff val="35000"/>
                  </a:schemeClr>
                </a:solidFill>
              </a:rPr>
              <a:t>যখন মেরির সন্তান হওয়ার সময় হয়েছিল, তখন তাকে বেথলেহেমে যেতে হয়েছিল। কিন্তু কোন জায়গা না থাকায় তার একটি গামলায় একটি বাচ্চা ছিল..</a:t>
            </a:r>
            <a:r xmlns:a="http://schemas.openxmlformats.org/drawingml/2006/main">
              <a:rPr lang="bn"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chemeClr val="tx1">
                    <a:lumMod val="65000"/>
                    <a:lumOff val="35000"/>
                  </a:schemeClr>
                </a:solidFill>
              </a:rPr>
              <a:t>প্যারালাইটিক এর বন্ধুদের অসুবিধা এবং অক্ষমতা ছিল, কিন্তু তারা যীশুর কাছে যাওয়া ছেড়ে দিতে পারেনি। কারণ তারা যীশুতে বিশ্বাস করেছিল।</a:t>
            </a:r>
            <a:r xmlns:a="http://schemas.openxmlformats.org/drawingml/2006/main">
              <a:rPr altLang="en-US" lang="bn" sz="3200">
                <a:solidFill>
                  <a:schemeClr val="tx1">
                    <a:lumMod val="65000"/>
                    <a:lumOff val="35000"/>
                  </a:schemeClr>
                </a:solidFill>
              </a:rPr>
              <a:t> </a:t>
            </a:r>
            <a:r xmlns:a="http://schemas.openxmlformats.org/drawingml/2006/main">
              <a:rPr altLang="ko-KR" lang="bn" sz="3200">
                <a:solidFill>
                  <a:schemeClr val="tx1">
                    <a:lumMod val="65000"/>
                    <a:lumOff val="35000"/>
                  </a:schemeClr>
                </a:solidFill>
              </a:rPr>
              <a:t>আমাদের কি যীশুতে বিশ্বাস আছে?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যখন আমরা বিশ্বাসের সাথে যীশুর কাছে আসি, তখন আমাদেরকে বাধা দেয় এমন অসুবিধা এবং বাধা সত্ত্বেও আমাদের হাল ছেড়ে দেওয়া উচিত নয়।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তা করার মাধ্যমে, আমরা পক্ষাঘাতগ্রস্ত মানুষের মতো ঈশ্বরের গৌরব আনতে সক্ষম হব।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rgbClr val="ff0000"/>
                </a:solidFill>
              </a:rPr>
              <a:t>যীশু কে?</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তার কাছে যারা আসে তাদের প্রত্যাখ্যান করেন না। আর যাঁরা তাঁর কাছে আসেন, তিনি তাঁদের যা প্রয়োজন তা দেন৷</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পক্ষাঘাতগ্রস্ত কিসের মাধ্যমে যীশুর কাছে এসেছিল?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জানালা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গেট</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প্রাচীর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ছাদ</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④ </a:t>
            </a:r>
            <a:r xmlns:a="http://schemas.openxmlformats.org/drawingml/2006/main">
              <a:rPr altLang="ko-KR" lang="bn" sz="2800">
                <a:solidFill>
                  <a:srgbClr val="ff0000"/>
                </a:solidFill>
              </a:rPr>
              <a:t>ছাদ</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তিনি উঠে গেলেন, মাদুরটি নিয়ে তাদের সবাইকে দেখে বেরিয়ে গেলেন। এতে সবাই অবাক হয়ে গেল এবং তারা ঈশ্বরের প্রশংসা করে বলল, "আমরা এমন কিছু দেখিনি!"</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মার্ক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58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যীশু ম্যাথিউকে ডাকছেন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সেখান থেকে এগিয়ে যেতেই মথি নামে একজনকে কর আদায়কারীর ঘরে বসে থাকতে দেখলেন৷ "আমাকে অনুসরণ কর," তিনি তাকে বললেন, এবং ম্যাথিউ উঠে তাকে অনুসরণ করলেন।</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৯:৯</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bn" altLang="ko-KR" sz="3000">
                <a:solidFill>
                  <a:schemeClr val="tx1">
                    <a:lumMod val="65000"/>
                    <a:lumOff val="35000"/>
                  </a:schemeClr>
                </a:solidFill>
              </a:rPr>
              <a:t>ম্যাথিউ নামে একজন কর আদায়কারী ছিলেন। তিনি ইস্রায়েলীয়দের কাছে রোমের পক্ষ থেকে কর আদায়কারী ছিলেন।</a:t>
            </a:r>
            <a:r xmlns:a="http://schemas.openxmlformats.org/drawingml/2006/main">
              <a:rPr lang="bn"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bn" altLang="ko-KR" sz="3000">
                <a:solidFill>
                  <a:schemeClr val="tx1">
                    <a:lumMod val="65000"/>
                    <a:lumOff val="35000"/>
                  </a:schemeClr>
                </a:solidFill>
              </a:rPr>
              <a:t>ম্যাথিউ একজন কর আদায়কারী ছিলেন, তাই তার প্রচুর অর্থ ছিল। কিন্তু ইহুদিরা রোমের বিজয়ী কর আদায়কারীদের ঘৃণা করত।</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যীশু ট্যাক্স বুথে বসে থাকা ম্যাথিউর দিকে তাকিয়ে তাকে বললেন। "আমাকে অনুসরণ কর"</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ম্যাথিউ অবিলম্বে সবকিছু পরিত্যাগ করে যীশুকে অনুসরণ করলেন। কারণ তিনি যীশুকে ডাকার জন্য ধন্যবাদ জানিয়েছিলেন।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এদিকে, বেথলেহেমের মেষদের দেখাশোনাকারী মেষপালকদের কাছে স্বর্গ থেকে একটি কণ্ঠস্বর এল।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bn" altLang="ko-KR" sz="3000">
                <a:solidFill>
                  <a:schemeClr val="tx1">
                    <a:lumMod val="65000"/>
                    <a:lumOff val="35000"/>
                  </a:schemeClr>
                </a:solidFill>
              </a:rPr>
              <a:t>"স্বাস্থ্যবানদের জন্য ডাক্তারের প্রয়োজন নেই, অসুস্থদের জন্য।" ম্যাথিউ যিশুর শিষ্য হয়েছিলেন।</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ম্যাথিউ একজন কর আদায়কারী ছিলেন যা তার লোকেদের ঘৃণা করতেন। কিন্তু, যীশু ম্যাথিউকে ডেকে শিষ্য করেছিলেন।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আমরাও ঈশ্বরের লোক। কিন্তু আমরা যীশুর শিষ্য হিসাবে ডাকার জন্য যথেষ্ট নই।</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bn" sz="3200">
                <a:solidFill>
                  <a:schemeClr val="tx1">
                    <a:lumMod val="65000"/>
                    <a:lumOff val="35000"/>
                  </a:schemeClr>
                </a:solidFill>
              </a:rPr>
              <a:t>যাইহোক, যীশু আমাদেরকে তাঁর শিষ্য করার জন্য ডাকেন। অতএব, তাঁর আহ্বানের যোগ্য হওয়ার জন্য আমাদের অবশ্যই তাঁর আনুগত্য করতে হবে।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rgbClr val="ff0000"/>
                </a:solidFill>
              </a:rPr>
              <a:t>যীশু কে?</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পৃথিবীতে প্রত্যাখ্যাত লোকদেরকে ঈশ্বরের লোক হওয়ার জন্য ডাকেন।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ম্যাথিউ এর কাজ কি ছিল?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কর আদায়কারী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জেলে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ছুতার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পুরোহিত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① </a:t>
            </a:r>
            <a:r xmlns:a="http://schemas.openxmlformats.org/drawingml/2006/main">
              <a:rPr altLang="ko-KR" lang="bn" sz="2800">
                <a:solidFill>
                  <a:srgbClr val="ff0000"/>
                </a:solidFill>
              </a:rPr>
              <a:t>কর আদায়কারী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সেখান থেকে এগিয়ে যেতেই মথি নামে একজনকে কর আদায়কারীর ঘরে বসে থাকতে দেখলেন৷ "আমাকে অনুসরণ কর," তিনি তাকে বললেন, এবং ম্যাথিউ উঠে তাকে অনুসরণ করলেন।</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৯:৯</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59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যীশু বারোজন শিষ্যকে বেছে নিয়েছিলেন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সেই দিনগুলির মধ্যে একদিন যীশু প্রার্থনা করার জন্য একটি পাহাড়ে গিয়েছিলেন, এবং ঈশ্বরের কাছে প্রার্থনা করে রাত কাটিয়েছিলেন৷</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n" sz="3600">
                <a:solidFill>
                  <a:schemeClr val="tx1">
                    <a:lumMod val="65000"/>
                    <a:lumOff val="35000"/>
                  </a:schemeClr>
                </a:solidFill>
              </a:rPr>
              <a:t>যখন সকাল হল, তিনি তাঁর শিষ্যদের কাছে ডেকেছিলেন এবং তাদের মধ্যে থেকে বারোজনকে বেছে নিয়েছিলেন, যাদেরকে তিনি প্রেরিতও মনোনীত করেছিলেন:</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লুক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৬:</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bn" altLang="ko-KR" sz="3000">
                <a:solidFill>
                  <a:schemeClr val="tx1">
                    <a:lumMod val="65000"/>
                    <a:lumOff val="35000"/>
                  </a:schemeClr>
                </a:solidFill>
              </a:rPr>
              <a:t>সেখানে অনেক লোক ছিল যারা যীশুর কথা শুনেছিল এবং অনুসরণ করেছিল৷ তারা যীশুর সাথে গিয়েছিল এবং যীশুর কাছ থেকে শিখেছিল৷</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প্রার্থনা করার পর, যীশু বিশেষভাবে তাদের মধ্যে বারোজনকে ঘনিষ্ঠ শিষ্য হিসেবে বেছে নিয়েছিলেন।</a:t>
            </a:r>
            <a:r xmlns:a="http://schemas.openxmlformats.org/drawingml/2006/main">
              <a:rPr lang="b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bn" altLang="ko-KR" sz="3000">
                <a:solidFill>
                  <a:schemeClr val="tx1">
                    <a:lumMod val="65000"/>
                    <a:lumOff val="35000"/>
                  </a:schemeClr>
                </a:solidFill>
              </a:rPr>
              <a:t>তাদেরকে যীশুর সাথে বসবাস করার জন্য, সুসমাচার প্রচার করার জন্য এবং ভূতদের তাড়ানোর জন্য নির্বাচিত করা হয়েছিল।</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"স্বর্গের মহিমা, পৃথিবীতে শান্তি! আনন্দ কর, যীশুর জন্ম হয়েছে।" স্বর্গ থেকে ফেরেশতা ড</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bn" sz="3000">
                <a:solidFill>
                  <a:schemeClr val="tx1">
                    <a:lumMod val="65000"/>
                    <a:lumOff val="35000"/>
                  </a:schemeClr>
                </a:solidFill>
              </a:rPr>
              <a:t>শিষ্যরা বিভিন্ন ধরণের লোক ছিলেন: তাদের মধ্যে কেউ জেলে, ট্যাক্স আদায়কারী, বিপ্লবী, কেউ কেউ ছিলেন উষ্ণ মেজাজ।</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কিন্তু যীশু তাঁর শিষ্যদের ভালভাবে বেছে নেওয়ার জন্য ঈশ্বরের কাছে প্রার্থনা করেছিলেন এবং তিনি তাদের ভালভাবে বেছে নিয়েছিলেন, তাদের ভাল যত্ন নিয়েছিলেন এবং তাদের ভালভাবে শিক্ষা দিয়েছিলেন।</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bn" sz="2800">
                <a:solidFill>
                  <a:schemeClr val="tx1">
                    <a:lumMod val="65000"/>
                    <a:lumOff val="35000"/>
                  </a:schemeClr>
                </a:solidFill>
              </a:rPr>
              <a:t>এই কারণেই যীশু তাঁর শিষ্যদের বেছে নিয়েছিলেন: 1) তাদের ঈশ্বরের বাক্য শেখানোর জন্য, 2) তারা যা শিখেছে সেই অনুসারে তাদের সুসমাচার প্রচার করতে এবং 3) তাদের ঈশ্বরের রাজ্যের শক্তি ঘোষণা করতে। এই কারণে, যীশু তাঁর শিষ্যদের বেছে নিয়েছিলেন।</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আমরাও যীশুর শিষ্য।</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bn" sz="2800">
                <a:solidFill>
                  <a:schemeClr val="tx1">
                    <a:lumMod val="65000"/>
                    <a:lumOff val="35000"/>
                  </a:schemeClr>
                </a:solidFill>
              </a:rPr>
              <a:t>আমাদের কাজ যীশুর বারোজন শিষ্যের কাজের মতই।</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bn" sz="2800">
                <a:solidFill>
                  <a:schemeClr val="tx1">
                    <a:lumMod val="65000"/>
                    <a:lumOff val="35000"/>
                  </a:schemeClr>
                </a:solidFill>
              </a:rPr>
              <a:t>আসুন আজ থেকে শুরু করে শিষ্য জীবন যাপন করি </a:t>
            </a:r>
            <a:r xmlns:a="http://schemas.openxmlformats.org/drawingml/2006/main">
              <a:rPr altLang="ko-KR" lang="bn" sz="3200">
                <a:solidFill>
                  <a:schemeClr val="tx1">
                    <a:lumMod val="65000"/>
                    <a:lumOff val="35000"/>
                  </a:schemeClr>
                </a:solidFill>
              </a:rPr>
              <a:t>।</a:t>
            </a:r>
            <a:r xmlns:a="http://schemas.openxmlformats.org/drawingml/2006/main">
              <a:rPr altLang="en-US" lang="bn"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t>যীশু কে?</a:t>
            </a:r>
            <a:r xmlns:a="http://schemas.openxmlformats.org/drawingml/2006/main">
              <a:rPr altLang="en-US" lang="b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a:t>
            </a:r>
            <a:r xmlns:a="http://schemas.openxmlformats.org/drawingml/2006/main">
              <a:rPr altLang="en-US" lang="bn" sz="3600">
                <a:solidFill>
                  <a:srgbClr val="0070c0"/>
                </a:solidFill>
              </a:rPr>
              <a:t> </a:t>
            </a:r>
            <a:r xmlns:a="http://schemas.openxmlformats.org/drawingml/2006/main">
              <a:rPr altLang="ko-KR" lang="bn" sz="3600">
                <a:solidFill>
                  <a:srgbClr val="0070c0"/>
                </a:solidFill>
              </a:rPr>
              <a:t>হয়…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হলেন সেই ব্যক্তি যিনি আমাদেরকে স্বর্গের সত্য শিক্ষা দেন যাতে আমরা যীশুর শিষ্যদের মতো বেড়ে উঠতে পারি।</a:t>
            </a:r>
            <a:r xmlns:a="http://schemas.openxmlformats.org/drawingml/2006/main">
              <a:rPr altLang="en-US" lang="bn"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যীশু কতজন শিষ্যকে প্রেরিত হিসেবে বেছে নিয়েছিলেন (যারা প্রেরিত হয়েছেন)??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দশ</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এগারো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বারো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চৌদ্দ</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③ </a:t>
            </a:r>
            <a:r xmlns:a="http://schemas.openxmlformats.org/drawingml/2006/main">
              <a:rPr altLang="ko-KR" lang="bn" sz="2800">
                <a:solidFill>
                  <a:srgbClr val="ff0000"/>
                </a:solidFill>
              </a:rPr>
              <a:t>বারো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সেই দিনগুলির মধ্যে একদিন যীশু প্রার্থনা করার জন্য একটি পাহাড়ে গিয়েছিলেন, এবং ঈশ্বরের কাছে প্রার্থনা করে রাত কাটিয়েছিলেন৷</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n" sz="3600">
                <a:solidFill>
                  <a:schemeClr val="tx1">
                    <a:lumMod val="65000"/>
                    <a:lumOff val="35000"/>
                  </a:schemeClr>
                </a:solidFill>
              </a:rPr>
              <a:t>যখন সকাল হল, তিনি তাঁর শিষ্যদের কাছে ডেকেছিলেন এবং তাদের মধ্যে থেকে বারোজনকে বেছে নিয়েছিলেন, যাদেরকে তিনি প্রেরিতও মনোনীত করেছিলেন:</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লুক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৬:</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60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গসপেল যীশু পাহাড়ে শিক্ষা দিয়েছিলেন।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লোকদের ভিড় দেখে তিনি পাহাড়ের উপরে উঠে বসলেন। তাঁর শিষ্যরা তাঁর কাছে এসেছিলেন,</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n" sz="3600">
                <a:solidFill>
                  <a:schemeClr val="tx1">
                    <a:lumMod val="65000"/>
                    <a:lumOff val="35000"/>
                  </a:schemeClr>
                </a:solidFill>
              </a:rPr>
              <a:t>এবং তিনি তাদের এই বলে শিক্ষা দিতে লাগলেন:</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n" sz="3600">
                <a:solidFill>
                  <a:schemeClr val="tx1">
                    <a:lumMod val="65000"/>
                    <a:lumOff val="35000"/>
                  </a:schemeClr>
                </a:solidFill>
              </a:rPr>
              <a:t>"ধন্য যারা আত্মায় দরিদ্র, কারণ স্বর্গরাজ্য তাদের।</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৫:১-৩</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bn" altLang="ko-KR" sz="3000">
                <a:solidFill>
                  <a:schemeClr val="tx1">
                    <a:lumMod val="65000"/>
                    <a:lumOff val="35000"/>
                  </a:schemeClr>
                </a:solidFill>
              </a:rPr>
              <a:t>ঈসা মসিহ পাহাড়ে জনতাকে শিখিয়েছিলেন কিভাবে ঈশ্বরের রাজ্যের লোক হিসাবে জীবনযাপন করতে হয়।</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"ধন্য যারা আত্মায় দরিদ্র, কারণ স্বর্গরাজ্য তাদের।</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ফেরেশতারা যেমন বলেছিল, যীশু একটি খামচে সুস্থভাবে জন্মগ্রহণ করেছিলেন।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আপনি দাঁত দিয়ে দাঁতের প্রতিদান দিতে শিখেছেন, কিন্তু আমি বলি যে ডান গালে আঘাত করবে তাকে বাম গাল দিতে। তাহলে তোমরা ঈশ্বরের সন্তান হবে!</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বাতাসে পাখির দিকে তাকাও। পাখিরা খামারের কাজ করে না, কিন্তু ঈশ্বর তাদের সবাইকে খাওয়ান। তিনি কি পাখির চেয়েও বেশি যত্ন নেবেন 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bn" altLang="ko-KR" sz="3000">
                <a:solidFill>
                  <a:schemeClr val="tx1">
                    <a:lumMod val="65000"/>
                    <a:lumOff val="35000"/>
                  </a:schemeClr>
                </a:solidFill>
              </a:rPr>
              <a:t>লোকেরা যীশুর শিক্ষা দেখে খুব অবাক হয়েছিল। কারণ যীশুর ক্ষমতা ছিল সাধারণ বাইবেল শিক্ষকদের থেকে ভিন্ন।</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chemeClr val="tx1">
                    <a:lumMod val="65000"/>
                    <a:lumOff val="35000"/>
                  </a:schemeClr>
                </a:solidFill>
              </a:rPr>
              <a:t>যীশু আমাদের বলেন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ঈশ্বরের লোকেদের জীবন পৃথিবীর জীবন থেকে আলাদা।</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যারা যীশুকে বিশ্বাস করে না তাদের থেকে কি আমাদের জীবনে কোন পার্থক্য আছে?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আসুন আমরা নিজেদের দিকে তাকাই এবং ঈশ্বরের রাজ্যের যোগ্য জীবন যাপন করি।</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t>যীশু কে?</a:t>
            </a:r>
            <a:r xmlns:a="http://schemas.openxmlformats.org/drawingml/2006/main">
              <a:rPr altLang="en-US" lang="b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হলেন সেই ব্যক্তি যিনি আমাদেরকে ঈশ্বরের রাজ্যের লোকেদের মতো জীবনযাপন করতে রূপান্তরিত করেন৷</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আত্মা দরিদ্র কি পেতে পারে?</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টাকা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খাবার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সম্মান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ঈশ্বরের রাজ্য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④ </a:t>
            </a:r>
            <a:r xmlns:a="http://schemas.openxmlformats.org/drawingml/2006/main">
              <a:rPr altLang="ko-KR" lang="bn" sz="2800">
                <a:solidFill>
                  <a:srgbClr val="ff0000"/>
                </a:solidFill>
              </a:rPr>
              <a:t>ঈশ্বরের রাজ্য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লোকদের ভিড় দেখে তিনি পাহাড়ের উপরে উঠে বসলেন। তাঁর শিষ্যরা তাঁর কাছে এসেছিলেন,</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n" sz="3600">
                <a:solidFill>
                  <a:schemeClr val="tx1">
                    <a:lumMod val="65000"/>
                    <a:lumOff val="35000"/>
                  </a:schemeClr>
                </a:solidFill>
              </a:rPr>
              <a:t>এবং তিনি তাদের এই বলে শিক্ষা দিতে লাগলেন:</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n" sz="3600">
                <a:solidFill>
                  <a:schemeClr val="tx1">
                    <a:lumMod val="65000"/>
                    <a:lumOff val="35000"/>
                  </a:schemeClr>
                </a:solidFill>
              </a:rPr>
              <a:t>"ধন্য যারা আত্মায় দরিদ্র, কারণ স্বর্গরাজ্য তাদের।</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৫:১-৩</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61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যীশু ঝড় শান্ত</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তিনি উঠে গেলেন, বাতাসকে ধমক দিয়ে ঢেউকে বললেন, "চুপ কর! তারপর বাতাস মারা গেল এবং এটি সম্পূর্ণ শান্ত ছিল।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মার্ক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4:</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যীশু এবং তাঁর শিষ্যরা গালীল হ্রদ পার হওয়ার জন্য একসঙ্গে একটি নৌকায় উঠেছিলেন।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bn" altLang="ko-KR" sz="2500">
                <a:solidFill>
                  <a:schemeClr val="tx1">
                    <a:lumMod val="65000"/>
                    <a:lumOff val="35000"/>
                  </a:schemeClr>
                </a:solidFill>
              </a:rPr>
              <a:t>বেথলেহেমের মেষপালকরা ঈশ্বরের পুত্রকে দেখতে এসেছিল যিনি মানুষকে রক্ষা করবেন। “যীশু! ঈশ্বরের পুত্র! এই দেশে আসার জন্য আপনাকে ধন্যবাদ!”</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হ্রদ পার হওয়ার সময় হঠাৎ একটি প্রচণ্ড বাতাস বয়ে গেল এবং একটি ভয়ঙ্কর ঢেউ এলো।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শিষ্যরা অবশেষে যীশুকে বললেন। 'শিক্ষক, আমরা যদি ডুবে যাই, আপনি কি পাত্তা দেবেন না!'</a:t>
            </a:r>
            <a:r xmlns:a="http://schemas.openxmlformats.org/drawingml/2006/main">
              <a:rPr lang="b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বাতাসকে ধমক দিয়ে ঢেউকে বললেন, “চুপ! স্থির থাক!" তারপর বাতাস মারা গেল এবং এটি সম্পূর্ণ শান্ত 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তারা আতঙ্কিত হয়ে পরস্পরকে জিজ্ঞেস করল, “এটা কে? এমনকি বাতাস এবং ঢেউও তাকে মেনে চলে!”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chemeClr val="tx1">
                    <a:lumMod val="65000"/>
                    <a:lumOff val="35000"/>
                  </a:schemeClr>
                </a:solidFill>
              </a:rPr>
              <a:t>একমাত্র ঈশ্বর সমুদ্রকে আদেশ করতে পারেন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এবং বাতাস।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এই কারণেই যীশু হলেন ঈশ্বর যিনি বিশ্ব সৃষ্টি করেন এবং শাসন করেন।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আমরা বিশ্বাস করি যীশু বহু দেবতার একজন নন, কিন্তু একমাত্র এবং সর্বশক্তিমান সৃষ্টিকর্তা ঈশ্বর।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এই সত্যটি স্মরণ করে আমাদের ঈমান বৃদ্ধি করতে হবে।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rgbClr val="ff0000"/>
                </a:solidFill>
              </a:rPr>
              <a:t>যীশু কে?</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a:t>
            </a:r>
            <a:r xmlns:a="http://schemas.openxmlformats.org/drawingml/2006/main">
              <a:rPr altLang="en-US" lang="bn" sz="3600">
                <a:solidFill>
                  <a:srgbClr val="0070c0"/>
                </a:solidFill>
              </a:rPr>
              <a:t> </a:t>
            </a:r>
            <a:r xmlns:a="http://schemas.openxmlformats.org/drawingml/2006/main">
              <a:rPr altLang="ko-KR" lang="bn" sz="3600">
                <a:solidFill>
                  <a:srgbClr val="0070c0"/>
                </a:solidFill>
              </a:rPr>
              <a:t>হয়..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ঈসা মসিহ হলেন সমস্ত কিছুর মালিক যিনি এই জগতের সবকিছুর উপর শাসন করেন এবং শাসন করেন।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যীশু সমুদ্র এবং বাতাসের উপর কি আদেশ করেছিলেন?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স্থির থাকুন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দৌড়ান এবং খেলুন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জেগে ওঠা</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আপ</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খোলা</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তোমার</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চোখ</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① </a:t>
            </a:r>
            <a:r xmlns:a="http://schemas.openxmlformats.org/drawingml/2006/main">
              <a:rPr altLang="ko-KR" lang="bn" sz="2800">
                <a:solidFill>
                  <a:srgbClr val="ff0000"/>
                </a:solidFill>
              </a:rPr>
              <a:t>স্থির থাকুন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তিনি উঠে গেলেন, বাতাসকে ধমক দিয়ে ঢেউকে বললেন, "চুপ কর! তারপর বাতাস মারা গেল এবং এটি সম্পূর্ণ শান্ত ছিল।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মার্ক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4:</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62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কে আমার জামাকাপড় স্পর্শ?</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যীশুর কথা শুনে তিনি ভিড়ের মধ্যে তাঁর পিছনে এসে তাঁর চাদর স্পর্শ করলেন,</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n" sz="3600">
                <a:solidFill>
                  <a:schemeClr val="tx1">
                    <a:lumMod val="65000"/>
                    <a:lumOff val="35000"/>
                  </a:schemeClr>
                </a:solidFill>
              </a:rPr>
              <a:t>28.কারণ সে ভেবেছিল, "আমি যদি শুধু তার জামাকাপড় স্পর্শ করি তবে আমি সুস্থ হয়ে যাব।"</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মার্ক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৫:</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chemeClr val="tx1">
                    <a:lumMod val="65000"/>
                    <a:lumOff val="35000"/>
                  </a:schemeClr>
                </a:solidFill>
              </a:rPr>
              <a:t>যীশু, যিনি সবকিছুর কর্তা,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ঈশ্বরের পুত্র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কিন্তু যীশু যখন এই দেশে এসেছিলেন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তিনি একটি নম্র ব্যক্তিত্বের সঙ্গে একটি খাঁচায় জন্মগ্রহণ করেন.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আমরা যারা যীশুতে বিশ্বাস করি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ঈশ্বরের সন্তান।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কিন্তু আমাদের যীশুর মত নম্র ও নীচু জীবনযাপন করতে হবে।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অনেক লোক যীশুর কথা শুনেছিল এবং তারা যীশুকে অনুসরণ করেছিল৷</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তখন একজন মহিলা তাঁর পিছনে এসে সুস্থ হওয়ার জন্য যীশুর কাপড় স্পর্শ করলেন৷</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একজন মহিলা 12 বছর ধরে রক্তপাত নামক রোগে ভুগছিলেন। তিনি এটি ঠিক করার জন্য অনেক উপায় চেষ্টা করেছেন, কিন্তু এটি ঠিক করা হয়নি এবং তিনি তার যা ছিল তা ব্যয় করেছেন।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'কে আমার কাপড় স্পর্শ করেছে?' সঙ্গে সঙ্গে যীশু বুঝতে পারলেন যে তাঁর শক্তি তাঁর কাছ থেকে বেরিয়ে গেছে। সে এসে তার পায়ের কাছে পড়ল এবং তাকে পুরো সত্য বলল।</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যীশু তাকে বললেন, 'মেয়ে, তোমার বিশ্বাস তোমাকে সুস্থ করেছে। শান্তি হোক.'</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chemeClr val="tx1">
                    <a:lumMod val="65000"/>
                    <a:lumOff val="35000"/>
                  </a:schemeClr>
                </a:solidFill>
              </a:rPr>
              <a:t>যে মহিলা 12 বছর ধরে রক্তক্ষরণে ভুগছিলেন তিনি যীশুর কাছে গেলেন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বিশ্বাসের সাথে</a:t>
            </a:r>
            <a:r xmlns:a="http://schemas.openxmlformats.org/drawingml/2006/main">
              <a:rPr altLang="en-US" lang="bn" sz="3200">
                <a:solidFill>
                  <a:schemeClr val="tx1">
                    <a:lumMod val="65000"/>
                    <a:lumOff val="35000"/>
                  </a:schemeClr>
                </a:solidFill>
              </a:rPr>
              <a:t> </a:t>
            </a:r>
            <a:r xmlns:a="http://schemas.openxmlformats.org/drawingml/2006/main">
              <a:rPr altLang="ko-KR" lang="bn" sz="3200">
                <a:solidFill>
                  <a:schemeClr val="tx1">
                    <a:lumMod val="65000"/>
                    <a:lumOff val="35000"/>
                  </a:schemeClr>
                </a:solidFill>
              </a:rPr>
              <a:t>যিশু মহিলাটিকে সুস্থ করেছিলেন এবং লোকেদের সামনে তার বিশ্বাসের প্রশংসা করেছিলেন।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ঈশ্বর এখনও আমাদের বিশ্বাস দেখেন।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যখন আমরা কঠিন জিনিসের সাথে দেখা করি,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আসুন আমরা বিশ্বাসের সাথে আল্লাহর কাছে আসি।</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t>যীশু কে?</a:t>
            </a:r>
            <a:r xmlns:a="http://schemas.openxmlformats.org/drawingml/2006/main">
              <a:rPr altLang="en-US" lang="b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আমাদের বেদনা এবং অসুবিধা জানেন এবং তাদের সমাধান করেন।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যে মহিলাটি 12 বছর ধরে অসুস্থ ছিল সে যীশুর সাথে কী স্পর্শ করেছিল?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চুল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হাত</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ফুট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জামাকাপড়</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④ </a:t>
            </a:r>
            <a:r xmlns:a="http://schemas.openxmlformats.org/drawingml/2006/main">
              <a:rPr altLang="ko-KR" lang="bn" sz="2800">
                <a:solidFill>
                  <a:srgbClr val="ff0000"/>
                </a:solidFill>
              </a:rPr>
              <a:t>জামাকাপড়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যীশুর কথা শুনে তিনি ভিড়ের মধ্যে তাঁর পিছনে এসে তাঁর চাদর স্পর্শ করলেন,</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n" sz="3600">
                <a:solidFill>
                  <a:schemeClr val="tx1">
                    <a:lumMod val="65000"/>
                    <a:lumOff val="35000"/>
                  </a:schemeClr>
                </a:solidFill>
              </a:rPr>
              <a:t>কারণ সে ভেবেছিল, "আমি যদি তার জামাকাপড় স্পর্শ করি তবে আমি সুস্থ হয়ে যাব।"</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মার্ক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৫:</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63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তালিথা কৌম!</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bn" sz="4000">
                <a:solidFill>
                  <a:srgbClr val="FF0000"/>
                </a:solidFill>
              </a:rPr>
              <a:t>আজকের শব্দ</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bn" sz="3600">
                <a:solidFill>
                  <a:schemeClr val="tx1">
                    <a:lumMod val="65000"/>
                    <a:lumOff val="35000"/>
                  </a:schemeClr>
                </a:solidFill>
              </a:rPr>
              <a:t>আপনি সন্তানের সাথে থাকবেন এবং একটি পুত্রের জন্ম দেবেন এবং আপনি তাকে যীশু নাম দেবেন।</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bn" sz="2800">
                <a:solidFill>
                  <a:schemeClr val="tx1">
                    <a:lumMod val="65000"/>
                    <a:lumOff val="35000"/>
                  </a:schemeClr>
                </a:solidFill>
              </a:rPr>
              <a:t>লুক</a:t>
            </a:r>
            <a:r xmlns:a="http://schemas.openxmlformats.org/drawingml/2006/main">
              <a:rPr altLang="en-US" dirty="0" lang="bn" sz="2800">
                <a:solidFill>
                  <a:schemeClr val="tx1">
                    <a:lumMod val="65000"/>
                    <a:lumOff val="35000"/>
                  </a:schemeClr>
                </a:solidFill>
              </a:rPr>
              <a:t> </a:t>
            </a:r>
            <a:r xmlns:a="http://schemas.openxmlformats.org/drawingml/2006/main">
              <a:rPr altLang="ko-KR" dirty="0" lang="bn"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t>যীশু কে?</a:t>
            </a:r>
            <a:r xmlns:a="http://schemas.openxmlformats.org/drawingml/2006/main">
              <a:rPr altLang="en-US" lang="b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নম্রতা এবং নম্রতায় পৃথিবীতে এসেছিলেন, কিন্তু তিনি আমাদের প্রকৃত রাজা।</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তিনি তার হাত ধরে তাকে বললেন, "তালিথা কুম!" (যার মানে, "ছোট মেয়ে, আমি তোমাকে বলছি, উঠো!")।</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মার্ক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৫:</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জাইরস নামে এক ব্যক্তি, সমাজগৃহের শাসক, যীশুর কাছে এসে বললেন; “আমার মেয়ে মারা যাচ্ছে। আমাকে সাহায্য কর."</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যীশুর সাথে বাড়ি ফেরার পথে, একজন লোক দৌড়ে এসে বলল যে তার মেয়ে ইতিমধ্যে মারা গেছে।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বাড়িতে পৌঁছে, জাইরসের মেয়ে ইতিমধ্যে মারা গিয়েছিল এবং লোকেরা কাঁদছিল।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যীশু ভিতরে গিয়ে তাদের বললেন, "বাচ্চাটি মরেনি, ঘুমিয়ে আছে।"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তিনি তার হাত ধরে বললেন, "তালিথা কুম!" (যার মানে, "ছোট মেয়ে, আমি তোমাকে বলছি, উঠো!")। সঙ্গে সঙ্গে মেয়েটি উঠে দাঁড়ালো এবং ঘুরে বেড়ালো।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chemeClr val="tx1">
                    <a:lumMod val="65000"/>
                    <a:lumOff val="35000"/>
                  </a:schemeClr>
                </a:solidFill>
              </a:rPr>
              <a:t>যীশু হলেন সেই ব্যক্তি যিনি মৃত্যুকে শাসন করেন।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মৃত্যু মানুষের কাছে সবচেয়ে ভয়ের জিনিস, কিন্তু যীশু তা জয় করেছিলেন।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শীঘ্রই বা পরে আমরা একদিন মারা যাব।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কিন্তু মৃত্যুকে ভয় পাওয়ার দরকার নেই।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কারণ যীশুই মৃত্যুকে শাসন করেন।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এবং আমরা যীশুকে বিশ্বাস করি যিনি মৃত্যুকে জয় করেছিলেন।</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rgbClr val="ff0000"/>
                </a:solidFill>
              </a:rPr>
              <a:t>যীশু কে?</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 হলেন..</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হলেন তিনি যিনি জীবন দেন এবং যিনি একই সাথে জীবনকে শাসন করেন৷</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কি করে "তালিথা কৌম!" মানে?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bn" sz="2800">
                <a:solidFill>
                  <a:schemeClr val="tx1">
                    <a:lumMod val="65000"/>
                    <a:lumOff val="35000"/>
                  </a:schemeClr>
                </a:solidFill>
              </a:rPr>
              <a:t>ছোট মেয়ে, নাস্তা কর!</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ছোট মেয়ে, বিছানায় যাও!</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ছোট মেয়ে, উঠো!</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ছোট মেয়ে, একটি গান গাও!</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③ </a:t>
            </a:r>
            <a:r xmlns:a="http://schemas.openxmlformats.org/drawingml/2006/main">
              <a:rPr altLang="ko-KR" lang="bn" sz="2800">
                <a:solidFill>
                  <a:srgbClr val="ff0000"/>
                </a:solidFill>
              </a:rPr>
              <a:t>ছোট মেয়ে, উঠো!</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তিনি তার হাত ধরে তাকে বললেন, "তালিথা কুম!" (যার মানে, "ছোট মেয়ে, আমি তোমাকে বলছি, উঠো!")।</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মার্ক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৫:</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a:t>
            </a:r>
            <a:r xmlns:a="http://schemas.openxmlformats.org/drawingml/2006/main">
              <a:rPr altLang="en-US" lang="bn" sz="4000">
                <a:solidFill>
                  <a:srgbClr val="ff0000"/>
                </a:solidFill>
              </a:rPr>
              <a:t> </a:t>
            </a:r>
            <a:r xmlns:a="http://schemas.openxmlformats.org/drawingml/2006/main">
              <a:rPr altLang="ko-KR" lang="bn" sz="4000">
                <a:solidFill>
                  <a:srgbClr val="ff0000"/>
                </a:solidFill>
              </a:rPr>
              <a:t>কুইজ</a:t>
            </a:r>
            <a:r xmlns:a="http://schemas.openxmlformats.org/drawingml/2006/main">
              <a:rPr altLang="en-US" lang="bn"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কোথায় জন্মগ্রহণ করেছিলেন?</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হয়</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গৃহ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প্রাসাদ</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একটি খাঁচায়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বিলাসবহুল হোটেল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③ </a:t>
            </a:r>
            <a:r xmlns:a="http://schemas.openxmlformats.org/drawingml/2006/main">
              <a:rPr altLang="ko-KR" lang="bn" sz="2800">
                <a:solidFill>
                  <a:srgbClr val="ff0000"/>
                </a:solidFill>
              </a:rPr>
              <a:t>একটি খাঁচায়</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64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বেথেসডায় একজন অসুস্থ মানুষ</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তখন যীশু তাকে বললেন, "ওঠো, তোমার মাদুর তুলে নিয়ে হাঁট।"</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bn" altLang="ko-KR" sz="3600">
                <a:solidFill>
                  <a:schemeClr val="tx1">
                    <a:lumMod val="65000"/>
                    <a:lumOff val="35000"/>
                  </a:schemeClr>
                </a:solidFill>
              </a:rPr>
              <a:t>সঙ্গে সঙ্গে লোকটি সুস্থ হয়ে গেল; তিনি তার মাদুর কুড়ান এবং হাঁটা. যেদিন এটা ঘটেছিল সেই দিনটি ছিল বিশ্রামবার,</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জন 5:</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জেরুজালেমে বেথেসদা নামে একটি পুকুর ছিল। সেখানে প্রচুর অসুস্থ মানুষ জল সরানোর অপেক্ষায় জড়ো হয়েছিল।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কারণ প্রভুর একজন ফেরেশতা নির্দিষ্ট ঋতুতে পুকুরে নেমে গিয়ে জলকে আলোড়িত করেছিলেন৷ তারপর যে কেউ প্রথমে, জল নাড়ার পরে, তার যে কোনও রোগ থেকে সুস্থ হয়ে উঠল।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একজন লোক ছিল যে হাঁটতে পারত না। যীশু যখন তাকে দেখেছিলেন এবং সেই লোকটিকে জিজ্ঞাসা করেছিলেন যে আটত্রিশ বছর ধরে সেখানে ছিল। "আপনি কি সুস্থ হতে চান?"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“স্যার, জল নাড়া দিলে পুকুরে আমাকে সাহায্য করার জন্য আমার কেউ নেই। আমাকে দয়া করে সাহায্য!" তখন যীশু তাকে বললেন, “ওঠ! তোমার মাদুর তুলে নিয়ে হাঁটা।"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যীশু যেমন বলেছিলেন তিনি তার মাদুর তুলে নিয়ে হাঁটতে লাগলেন। সঙ্গে সঙ্গে 38 বছর ধরে অসুস্থ লোকটি সুস্থ হয়ে উঠল।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bn" altLang="ko-KR" sz="3600">
                <a:solidFill>
                  <a:schemeClr val="tx1">
                    <a:lumMod val="65000"/>
                    <a:lumOff val="35000"/>
                  </a:schemeClr>
                </a:solidFill>
              </a:rPr>
              <a:t>বেথেসডা পুলে অসুস্থদের জন্য সবচেয়ে প্রয়োজনীয় জিনিস ছিল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n" altLang="ko-KR" sz="3600">
                <a:solidFill>
                  <a:schemeClr val="tx1">
                    <a:lumMod val="65000"/>
                    <a:lumOff val="35000"/>
                  </a:schemeClr>
                </a:solidFill>
              </a:rPr>
              <a:t>নিরাময় করা</a:t>
            </a:r>
            <a:r xmlns:a="http://schemas.openxmlformats.org/drawingml/2006/main">
              <a:rPr lang="bn"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bn" altLang="ko-KR" sz="3600">
                <a:solidFill>
                  <a:schemeClr val="tx1">
                    <a:lumMod val="65000"/>
                    <a:lumOff val="35000"/>
                  </a:schemeClr>
                </a:solidFill>
              </a:rPr>
              <a:t>যীশু আমাদের কি প্রয়োজন জানেন</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n" altLang="ko-KR" sz="3600">
                <a:solidFill>
                  <a:schemeClr val="tx1">
                    <a:lumMod val="65000"/>
                    <a:lumOff val="35000"/>
                  </a:schemeClr>
                </a:solidFill>
              </a:rPr>
              <a:t>আমাদের চেয়ে ভালো।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n" altLang="ko-KR" sz="3600">
                <a:solidFill>
                  <a:schemeClr val="tx1">
                    <a:lumMod val="65000"/>
                    <a:lumOff val="35000"/>
                  </a:schemeClr>
                </a:solidFill>
              </a:rPr>
              <a:t>ঈসা মসিহ হলেন একজন যিনি আমাদের দেন</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n" altLang="ko-KR" sz="3600">
                <a:solidFill>
                  <a:schemeClr val="tx1">
                    <a:lumMod val="65000"/>
                    <a:lumOff val="35000"/>
                  </a:schemeClr>
                </a:solidFill>
              </a:rPr>
              <a:t>আমাদের কি দরকার.</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t>যীশু কে?</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 হলেন..</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 হলেন সেই একজন যিনি সমস্ত অসুস্থতা নিরাময় করেন এবং সবকিছুর উপর শাসন করার ক্ষমতা রাখেন।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অসুস্থ লোকটি যীশুকে কি করতে বলেছিল?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আমার রোগ নিরাময় করুন, দয়া করে!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আমাকে বাঁচান, দয়া করে!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আমাকে কিছু খাবার দাও, প্লিজ!</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জল উঠে গেলে আমাকে পুলে যেতে সাহায্য করুন, দয়া করে!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④ </a:t>
            </a:r>
            <a:r xmlns:a="http://schemas.openxmlformats.org/drawingml/2006/main">
              <a:rPr lang="bn" altLang="ko-KR" sz="2800">
                <a:solidFill>
                  <a:srgbClr val="ff0000"/>
                </a:solidFill>
              </a:rPr>
              <a:t>জল উঠে গেলে আমাকে পুলে যেতে সাহায্য করুন, দয়া করে!</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আজ ডেভিড শহরে তোমার জন্য একজন ত্রাণকর্তার জন্ম হয়েছে; তিনি খ্রীষ্ট প্রভু।</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লাইক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তখন যীশু তাকে বললেন, "ওঠো, তোমার মাদুর তুলে নিয়ে হাঁট।"</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bn" altLang="ko-KR" sz="3600">
                <a:solidFill>
                  <a:schemeClr val="tx1">
                    <a:lumMod val="65000"/>
                    <a:lumOff val="35000"/>
                  </a:schemeClr>
                </a:solidFill>
              </a:rPr>
              <a:t>9. সাথে সাথে লোকটি সুস্থ হয়ে গেল; তিনি তার মাদুর কুড়ান এবং হাঁটা. যেদিন এটা ঘটেছিল সেই দিনটি ছিল বিশ্রামবার,</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জন 5:</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65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যীশু যিনি 5,000 পুরুষদের খাওয়ান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যীশু তখন রুটিটি নিয়েছিলেন, ধন্যবাদ জানালেন এবং যারা বসেছিল তাদের যতটা ইচ্ছা বিতরণ করলেন। মাছের বেলায়ও তাই করলেন।</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জন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৬:</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যীশুর শিক্ষা শোনার জন্য পাঁচ হাজারেরও বেশি লোক জড়ো হয়েছিল।</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কিন্তু লাঞ্চের সময় ছিল। সবাই ক্ষুধার্ত ছিল, কিন্তু তাদের খাওয়ার মতো খাবার ছিল না, এবং তাদের কাছে দুটি মাছ এবং পাঁচটি রুটি ছিল৷</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যীশু তারপর রুটি এবং মাছ নিয়েছিলেন, ধন্যবাদ জানালেন এবং যারা বসেছিলেন তাদের যতটা ইচ্ছা বিতরণ করলেন।</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কিন্তু, আশ্চর্যজনক কিছু ঘটেছে! ৫ হাজার লোক পূর্ণ হওয়ার জন্য যথেষ্ট 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আর যাঁরা ভোজন করেছিল, সেই পাঁচটি যবের রুটির টুকরো দিয়ে তারা সেগুলো জড়ো করে বারোটি ঝুড়ি ভর্তি করল৷</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solidFill>
                  <a:schemeClr val="tx1">
                    <a:lumMod val="65000"/>
                    <a:lumOff val="35000"/>
                  </a:schemeClr>
                </a:solidFill>
              </a:rPr>
              <a:t>আমাদের জন্য 5,000 এর বেশি লোক পূর্ণ করার উপায় নেই</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সঙ্গে পাঁচটি রুটি এবং দুটি মাছ।</a:t>
            </a:r>
            <a:r xmlns:a="http://schemas.openxmlformats.org/drawingml/2006/main">
              <a:rPr lang="b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কিন্তু ঈশ্বরের পুত্র যীশু তাদের সাথে অলৌকিক কাজ করেছিলেন।</a:t>
            </a:r>
            <a:r xmlns:a="http://schemas.openxmlformats.org/drawingml/2006/main">
              <a:rPr lang="b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এটা আরো গুরুত্বপূর্ণ যে আমরা সবসময় যীশুর সাথে থাকি যে আমাদের কাছে অনেক কিছু আছে বা নেই।</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t>যীশু কে?</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 হলেন..</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 হলেন সেই ব্যক্তি যিনি আমাদের প্রচুর পরিমাণে খাবার দিতে পারেন।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47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যীশুর জন্মদিনের শুভেচ্ছা</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যীশু 5,000 লোককে খাওয়ানোর পরে কত খাবার অবশিষ্ট ছিল?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দশটি ঝুড়ি</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এগারোটি ঝুড়ি</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বারোটি ঝুড়ি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তেরো ঝুড়ি</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③ </a:t>
            </a:r>
            <a:r xmlns:a="http://schemas.openxmlformats.org/drawingml/2006/main">
              <a:rPr lang="bn" altLang="ko-KR" sz="2800">
                <a:solidFill>
                  <a:srgbClr val="ff0000"/>
                </a:solidFill>
              </a:rPr>
              <a:t>বারোটি ঝুড়ি</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যীশু তখন রুটিটি নিয়েছিলেন, ধন্যবাদ জানালেন এবং যারা বসেছিল তাদের যতটা ইচ্ছা বিতরণ করলেন। মাছের বেলায়ও তাই করলেন।</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জন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৬:</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66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যীশু জলের উপর হাঁটছেন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যখন তারা তিন বা সাড়ে তিন মাইল সারি সারি করল, তখন তারা যীশুকে নৌকার কাছে আসতে দেখল, জলের উপর দিয়ে হাঁটছে৷ তারা ভয় পেয়ে গেল।</a:t>
            </a:r>
            <a:endParaRPr xmlns:a="http://schemas.openxmlformats.org/drawingml/2006/main" lang="en-US" altLang="ko-KR" sz="3600"/>
          </a:p>
          <a:p>
            <a:pPr xmlns:a="http://schemas.openxmlformats.org/drawingml/2006/main" lvl="0">
              <a:defRPr/>
            </a:pPr>
            <a:r xmlns:a="http://schemas.openxmlformats.org/drawingml/2006/main">
              <a:rPr lang="bn" altLang="ko-KR" sz="3600"/>
              <a:t>কিন্তু তিনি তাদের বললেন, 'আমি, ভয় পেয়ো না৷'</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জন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৬:</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যীশু যখন একা পাহাড়ে প্রার্থনা করছিলেন, তখন তাঁর শিষ্যরা হ্রদের ওপারে নৌকা চালাচ্ছিলেন৷</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অবশেষে, অন্ধকার হয়ে গেল এবং বাতাস এবং জল শক্তিশালী এবং রুক্ষ হয়ে উঠল।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“ওখানে দেখ! কেউ পানির উপর দিয়ে হাঁটছে!“ তারা ভয় পেয়ে গেল। তাদের মধ্যে একজন চিৎকার করে বললো, "কেউ পানির উপর দিয়ে হাঁটছে!"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"এটা আমি: ভয় পেও না!" এটি যীশু যিনি জলের উপর হাঁটছেন।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এতে তারা বিস্মিত হয়। তারা যীশুকে নৌকায় স্বাগত জানায়। তারা ভেবেছিল, “যীশু অবশ্যই ঈশ্বরের পুত্র!”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solidFill>
                  <a:schemeClr val="tx1">
                    <a:lumMod val="65000"/>
                    <a:lumOff val="35000"/>
                  </a:schemeClr>
                </a:solidFill>
              </a:rPr>
              <a:t>পানির উপর দিয়ে হাঁটা একটা জিনিস</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কেউ করতে পারে 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কিন্তু যীশু জলের উপর দিয়ে হাঁটলেন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তার শিষ্যদের খুঁজে বের করতে।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কারণ যীশু একজন বিশেষ মানুষ,</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ঈশ্বরের পুত্র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আমাদের সত্যিই বিশ্বাস করা দরকার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যে যীশু ঈশ্বরের পুত্র।</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a:t>
            </a:r>
            <a:r xmlns:a="http://schemas.openxmlformats.org/drawingml/2006/main">
              <a:rPr altLang="en-US" lang="bn" sz="4000">
                <a:solidFill>
                  <a:srgbClr val="ff0000"/>
                </a:solidFill>
              </a:rPr>
              <a:t> </a:t>
            </a:r>
            <a:r xmlns:a="http://schemas.openxmlformats.org/drawingml/2006/main">
              <a:rPr altLang="ko-KR" lang="bn" sz="4000">
                <a:solidFill>
                  <a:srgbClr val="ff0000"/>
                </a:solidFill>
              </a:rPr>
              <a:t>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বাড়িতে এসে তারা শিশুটিকে তার মা মরিয়মের সাথে দেখতে পেল এবং তারা তাকে প্রণাম করে প্রণাম করল। তারপর তারা তাদের ধনভাণ্ডার খুলে তাকে সোনা, ধূপ ও গন্ধরস উপহার দিল।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solidFill>
                  <a:srgbClr val="ff0000"/>
                </a:solidFill>
              </a:rPr>
              <a:t>যীশু কে?</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 হলেন..</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 হলেন সেই ব্যক্তি যিনি আমাদের কাছে সাহায্য করতে এবং আমাদেরকে বাঁচাতে আসেন, আমাদের যত বাধাই আসুক না কেন।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হ্রদের মাঝখানে যীশু কিভাবে তাঁর শিষ্যদের কাছে এলেন??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জলের উপর উড়ে..</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দ্রুত নৌকায় উঠা...</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সাঁতার ..</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জলের উপর হাঁটা..</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④ </a:t>
            </a:r>
            <a:r xmlns:a="http://schemas.openxmlformats.org/drawingml/2006/main">
              <a:rPr lang="bn" altLang="ko-KR" sz="2800">
                <a:solidFill>
                  <a:srgbClr val="ff0000"/>
                </a:solidFill>
              </a:rPr>
              <a:t>জলের উপর হাঁটা..</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যখন তারা তিন বা সাড়ে তিন মাইল সারি সারি করল, তখন তারা যীশুকে নৌকার কাছে আসতে দেখল, জলের উপর দিয়ে হাঁটছে৷ তারা ভয় পেয়ে গেল।</a:t>
            </a:r>
            <a:endParaRPr xmlns:a="http://schemas.openxmlformats.org/drawingml/2006/main" lang="en-US" altLang="ko-KR" sz="3600"/>
          </a:p>
          <a:p>
            <a:pPr xmlns:a="http://schemas.openxmlformats.org/drawingml/2006/main" lvl="0">
              <a:defRPr/>
            </a:pPr>
            <a:r xmlns:a="http://schemas.openxmlformats.org/drawingml/2006/main">
              <a:rPr lang="bn" altLang="ko-KR" sz="3600"/>
              <a:t>কিন্তু তিনি তাদের বললেন, 'আমি, ভয় পেয়ো না৷'</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জন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৬:</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67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খ্রীষ্টের পিটারের স্বীকারোক্তি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শিমোন পিতর উত্তর দিলেন, "তুমিই খ্রীষ্ট, জীবন্ত ঈশ্বরের পুত্র।"</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ম্যাথু</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16:</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একদিন, যীশু তাঁর শিষ্যদের জিজ্ঞাসা করলেন, "মানুষের পুত্র কে বলে মানুষ?"</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তারা উত্তর দিল, “কেউ কেউ বলে জন ব্যাপটিস্ট; অন্যরা বলে এলিয়; এবং নবীদের একজন।"</a:t>
            </a:r>
            <a:r xmlns:a="http://schemas.openxmlformats.org/drawingml/2006/main">
              <a:rPr lang="b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"কিন্তু তোমার খবর কি?" তিনি জিজ্ঞাসা. "তুমি বলো আমি কে?"</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শিমোন পিতর উত্তর দিলেন, "তুমিই খ্রীষ্ট, জীবন্ত ঈশ্বরের পুত্র।"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মহা আনন্দে বললেন। "আপনি আপনার স্বীকারোক্তি সম্পর্কে সঠিক! এই পাথরের উপর আমি আমার গির্জা নির্মাণ করব!"</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যখন জন্মগ্রহণ করেছিলেন, তখন পূর্ব দিকে ডাক্তারদের কাছে একটি তারকা উপস্থিত হয়েছিল।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bn" altLang="ko-KR" sz="3600">
                <a:solidFill>
                  <a:schemeClr val="tx1">
                    <a:lumMod val="65000"/>
                    <a:lumOff val="35000"/>
                  </a:schemeClr>
                </a:solidFill>
              </a:rPr>
              <a:t>পিটার জানতেন যে যীশু কে ছিলেন এবং তিনি যীশু সম্পর্কে ঠিক স্বীকার করেছিলেন।</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n" altLang="ko-KR" sz="3600">
                <a:solidFill>
                  <a:schemeClr val="tx1">
                    <a:lumMod val="65000"/>
                    <a:lumOff val="35000"/>
                  </a:schemeClr>
                </a:solidFill>
              </a:rPr>
              <a:t>আর এই কথা শোনার পর যীশু পিটারকে তার সঠিক স্বীকারোক্তির জন্য প্রশংসা করলেন।</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n" altLang="ko-KR" sz="3600">
                <a:solidFill>
                  <a:schemeClr val="tx1">
                    <a:lumMod val="65000"/>
                    <a:lumOff val="35000"/>
                  </a:schemeClr>
                </a:solidFill>
              </a:rPr>
              <a:t>আমরা যীশু কে মনে করি?</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n" altLang="ko-KR" sz="3600">
                <a:solidFill>
                  <a:schemeClr val="tx1">
                    <a:lumMod val="65000"/>
                    <a:lumOff val="35000"/>
                  </a:schemeClr>
                </a:solidFill>
              </a:rPr>
              <a:t>বাইবেল যেভাবে বলে আমাদের যীশুকে ঠিক সেইভাবে জানতে হবে এবং বাইবেল যেভাবে বলে ঠিক সেইভাবে যীশু সম্পর্কে আমাদের স্বীকার করতে হবে।</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solidFill>
                  <a:srgbClr val="ff0000"/>
                </a:solidFill>
              </a:rPr>
              <a:t>যীশু কে?</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 হলেন..</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 হলেন সেই ব্যক্তি যিনি তাঁর মন্ডলীকে বিশ্বাসের সঠিক স্বীকারোক্তিতে গড়ে তোলেন।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পিতর যীশু কে বলেছেন?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খ্রীষ্ট, ঈশ্বরের পুত্র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শক্তিশালী ইলিয়াস</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জন ব্যাপটিস্ট</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জেরেমিয়া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① </a:t>
            </a:r>
            <a:r xmlns:a="http://schemas.openxmlformats.org/drawingml/2006/main">
              <a:rPr lang="bn" altLang="ko-KR" sz="2800">
                <a:solidFill>
                  <a:srgbClr val="ff0000"/>
                </a:solidFill>
              </a:rPr>
              <a:t>খ্রীষ্ট, ঈশ্বরের পুত্র</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শিমোন পিতর উত্তর দিলেন, "তুমিই খ্রীষ্ট, জীবন্ত ঈশ্বরের পুত্র।"</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ম্যাথু</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16:</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68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বোকা ধনী মানুষের গল্প</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"কিন্তু ঈশ্বর তাকে বললেন, 'হে বোকা! আজ রাতেই তোমার কাছ থেকে তোমার জীবন চাওয়া হবে। তাহলে তুমি নিজের জন্য যা প্রস্তুত করেছ তা কে পাবে?'</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লুক</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"যীশু বলেছেন, "একজন মানুষের জীবনের সাথে তার যা আছে তার কোন সম্পর্ক নেই।"</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এবং যীশু আমাদের একটি গল্প বলেছেন.</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bn" altLang="ko-KR" sz="3200">
                <a:solidFill>
                  <a:schemeClr val="tx1">
                    <a:lumMod val="65000"/>
                    <a:lumOff val="35000"/>
                  </a:schemeClr>
                </a:solidFill>
              </a:rPr>
              <a:t>এটা একটা বোকা ধনী লোকের কথা।</a:t>
            </a:r>
            <a:r xmlns:a="http://schemas.openxmlformats.org/drawingml/2006/main">
              <a:rPr lang="b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ধনী লোকটি তার সম্পদ এবং শস্যের জন্য একটি বড় গুদাম তৈরি করতে পেরে খুশি হয়েছিল। "আমি গুদামে অনেক খাবার সংগ্রহ করেছি, আমার আত্মা, এখন নিজেকে উপভোগ কর!"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অতঃপর ঈশ্বর ধনীকে বললেন।</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n" altLang="ko-KR" sz="2800">
                <a:solidFill>
                  <a:schemeClr val="tx1">
                    <a:lumMod val="65000"/>
                    <a:lumOff val="35000"/>
                  </a:schemeClr>
                </a:solidFill>
              </a:rPr>
              <a:t>"তুমি একটা বোকা! আজ যদি তোমার জীবন নিয়ে যাই, তোমার সমস্ত সম্পদ কার হবে?"</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“রাজা জন্মালেই এই তারাটা দেখা যায়! আসুন তারকাকে অনুসরণ করি!” চিকিৎসকেরা অনুসরণ করতে থাকেন তারকাকে।</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কথা শেষ করে বললেন,</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n" altLang="ko-KR" sz="2800">
                <a:solidFill>
                  <a:schemeClr val="tx1">
                    <a:lumMod val="65000"/>
                    <a:lumOff val="35000"/>
                  </a:schemeClr>
                </a:solidFill>
              </a:rPr>
              <a:t>"আপনার জন্য সম্পদ সঞ্চয় করবেন না, কিন্তু ঈশ্বরের জন্য. অভাবীদের সাহায্য করার জন্য আপনার যথাসাধ্য চেষ্টা করুন।</a:t>
            </a:r>
            <a:r xmlns:a="http://schemas.openxmlformats.org/drawingml/2006/main">
              <a:rPr lang="b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bn" altLang="ko-KR" sz="3500">
                <a:solidFill>
                  <a:schemeClr val="tx1">
                    <a:lumMod val="65000"/>
                    <a:lumOff val="35000"/>
                  </a:schemeClr>
                </a:solidFill>
              </a:rPr>
              <a:t>আপনার টাকা কি জন্য ব্যবহার করা হয়?</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bn" altLang="ko-KR" sz="3500">
                <a:solidFill>
                  <a:schemeClr val="tx1">
                    <a:lumMod val="65000"/>
                    <a:lumOff val="35000"/>
                  </a:schemeClr>
                </a:solidFill>
              </a:rPr>
              <a:t>এটি কি শুধুমাত্র আপনাকে সন্তুষ্ট করার জন্য ব্যবহার করা হচ্ছে?</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bn" altLang="ko-KR" sz="3500">
                <a:solidFill>
                  <a:schemeClr val="tx1">
                    <a:lumMod val="65000"/>
                    <a:lumOff val="35000"/>
                  </a:schemeClr>
                </a:solidFill>
              </a:rPr>
              <a:t>টাকা ব্যবহার করতে হবে</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bn" altLang="ko-KR" sz="3500">
                <a:solidFill>
                  <a:schemeClr val="tx1">
                    <a:lumMod val="65000"/>
                    <a:lumOff val="35000"/>
                  </a:schemeClr>
                </a:solidFill>
              </a:rPr>
              <a:t>ঈশ্বরের মহিমা জন্য.</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bn" altLang="ko-KR" sz="3500">
                <a:solidFill>
                  <a:schemeClr val="tx1">
                    <a:lumMod val="65000"/>
                    <a:lumOff val="35000"/>
                  </a:schemeClr>
                </a:solidFill>
              </a:rPr>
              <a:t>আমরা ঈশ্বরের রাজ্যের মানুষ. অতএব, আমাদের নিজস্ব অর্থ দিয়ে অভাবী লোকদের সাহায্য করা প্রয়োজন।</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t>যীশু কে?</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 সমস্ত জীবনের এবং সমস্ত সম্পদের মালিক।</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মূর্খ ধনী লোকটি তার আত্মার জন্য কি করেছিল?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তিনি গরীবদের সাহায্য করতেন।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সে ঈশ্বরের উপাসনা করত।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তিনি সুসমাচার প্রচার করেছিলেন।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তিনি প্রচুর সম্পদ সঞ্চয় করেছিলেন।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④ </a:t>
            </a:r>
            <a:r xmlns:a="http://schemas.openxmlformats.org/drawingml/2006/main">
              <a:rPr lang="bn" altLang="ko-KR" sz="2800">
                <a:solidFill>
                  <a:srgbClr val="ff0000"/>
                </a:solidFill>
              </a:rPr>
              <a:t>তিনি প্রচুর সম্পদ সঞ্চয় করেছিলেন।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"কিন্তু ঈশ্বর তাকে বললেন, 'হে বোকা! আজ রাতেই তোমার কাছ থেকে তোমার জীবন চাওয়া হবে। তাহলে তুমি নিজের জন্য যা প্রস্তুত করেছ তা কে পাবে?'</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লুক</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69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হারিয়ে যাওয়া ভেড়ার সন্ধান করা হচ্ছে</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আমি তোমাদের বলছি যে একইভাবে নিরানব্বইজন ধার্মিক ব্যক্তি যাদের অনুতাপ করার প্রয়োজন নেই তার চেয়ে অনুতাপকারী একজন পাপীর জন্য স্বর্গে বেশি আনন্দ হবে৷</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লুক</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একদিন একটি ভেড়া একাই ছিল, তার বন্ধুদের ভেড়া থেকে আলাদা হয়ে গিয়েছিল।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রাখাল ভেড়া গুনে দেখল একশোর মধ্যে একটা উধাও!</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মেষপালক 99টি ভেড়া রেখে গিয়ে একটি হারানো ভেড়ার সন্ধানে বেরিয়ে পড়ল।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তারা বেথলেহেমের আস্তাবলের উপর থামল। বাইবেল ভবিষ্যদ্বাণী করেছিল যে যীশু বেথলেহেমে জন্মগ্রহণ করেছিলেন।</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এবং অবশেষে রাখাল হারিয়ে যাওয়া ভেড়া খুঁজে পেল।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n" altLang="ko-KR" sz="2800">
                <a:solidFill>
                  <a:schemeClr val="tx1">
                    <a:lumMod val="65000"/>
                    <a:lumOff val="35000"/>
                  </a:schemeClr>
                </a:solidFill>
              </a:rPr>
              <a:t>মেষপালক আনন্দে ভেড়া নিয়ে বাড়িতে এসে একটি বড় ভোজের আয়োজন করল।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কথা শেষ করে বললেন,</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n" altLang="ko-KR" sz="2800">
                <a:solidFill>
                  <a:schemeClr val="tx1">
                    <a:lumMod val="65000"/>
                    <a:lumOff val="35000"/>
                  </a:schemeClr>
                </a:solidFill>
              </a:rPr>
              <a:t>"যেভাবে রাখাল একটি হারানো ভেড়া খুঁজে পেয়ে খুশি হয়,</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n" altLang="ko-KR" sz="2800">
                <a:solidFill>
                  <a:schemeClr val="tx1">
                    <a:lumMod val="65000"/>
                    <a:lumOff val="35000"/>
                  </a:schemeClr>
                </a:solidFill>
              </a:rPr>
              <a:t>একজন পাপীর অনুতাপে ঈশ্বর সন্তুষ্ট হন।"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bn" altLang="ko-KR" sz="3600">
                <a:solidFill>
                  <a:schemeClr val="tx1">
                    <a:lumMod val="65000"/>
                    <a:lumOff val="35000"/>
                  </a:schemeClr>
                </a:solidFill>
              </a:rPr>
              <a:t>একটি হারিয়ে যাওয়া ভেড়া খুঁজে পেতে রাখালকে অসংখ্য ত্যাগ স্বীকার করতে হয়েছিল।</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bn" altLang="ko-KR" sz="3600">
                <a:solidFill>
                  <a:schemeClr val="tx1">
                    <a:lumMod val="65000"/>
                    <a:lumOff val="35000"/>
                  </a:schemeClr>
                </a:solidFill>
              </a:rPr>
              <a:t>যীশু আমাদের বাঁচাতে তার জীবন উৎসর্গ করেছেন।</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n" altLang="ko-KR" sz="3600">
                <a:solidFill>
                  <a:schemeClr val="tx1">
                    <a:lumMod val="65000"/>
                    <a:lumOff val="35000"/>
                  </a:schemeClr>
                </a:solidFill>
              </a:rPr>
              <a:t>আমাদেরকে হারানো ভেড়ার মতো বাঁচানোর জন্য যীশুকে ধন্যবাদ জানাতে হবে।</a:t>
            </a:r>
            <a:r xmlns:a="http://schemas.openxmlformats.org/drawingml/2006/main">
              <a:rPr lang="bn"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t>যীশু কে?</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a:t>
            </a:r>
            <a:r xmlns:a="http://schemas.openxmlformats.org/drawingml/2006/main">
              <a:rPr lang="bn" altLang="en-US" sz="3600">
                <a:solidFill>
                  <a:srgbClr val="0070c0"/>
                </a:solidFill>
              </a:rPr>
              <a:t> </a:t>
            </a:r>
            <a:r xmlns:a="http://schemas.openxmlformats.org/drawingml/2006/main">
              <a:rPr lang="bn" altLang="ko-KR" sz="3600">
                <a:solidFill>
                  <a:srgbClr val="0070c0"/>
                </a:solidFill>
              </a:rPr>
              <a:t>হয়..</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 হলেন সেই ব্যক্তি যিনি পাপ থেকে আমাদের অনুতাপে আনন্দিত হন।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হারিয়ে যাওয়া ভেড়ার খোঁজ করতে গিয়ে রাখাল কী করেনি?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তিনি হারিয়ে যাওয়াকে খুঁজতে 99টি ভেড়া রেখে গেছেন।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সে হারিয়ে যাওয়াকে পেয়ে খুশি হয়েছিল।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সে একটি নতুন ভেড়া কিনেছে।</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তিনি একটি পার্টির জন্য লোকদের ডেকেছিলেন।</a:t>
            </a:r>
            <a:r xmlns:a="http://schemas.openxmlformats.org/drawingml/2006/main">
              <a:rPr lang="b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③ </a:t>
            </a:r>
            <a:r xmlns:a="http://schemas.openxmlformats.org/drawingml/2006/main">
              <a:rPr lang="bn" altLang="ko-KR" sz="2800">
                <a:solidFill>
                  <a:srgbClr val="ff0000"/>
                </a:solidFill>
              </a:rPr>
              <a:t>সে একটি নতুন ভেড়া কিনেছে।</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আমি তোমাদের বলছি যে একইভাবে নিরানব্বইজন ধার্মিক ব্যক্তি যাদের অনুতাপ করার প্রয়োজন নেই তার চেয়ে অনুতাপকারী একজন পাপীর জন্য স্বর্গে বেশি আনন্দ হবে৷</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লুক</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70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গুড সামারিটানের গল্প</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"এই তিনজনের মধ্যে কাকে ডাকাতদের হাতে পড়ে তার প্রতিবেশী বলে মনে করেন?"</a:t>
            </a:r>
            <a:endParaRPr xmlns:a="http://schemas.openxmlformats.org/drawingml/2006/main" lang="en-US" altLang="ko-KR" sz="3600"/>
          </a:p>
          <a:p>
            <a:pPr xmlns:a="http://schemas.openxmlformats.org/drawingml/2006/main" lvl="0">
              <a:defRPr/>
            </a:pPr>
            <a:r xmlns:a="http://schemas.openxmlformats.org/drawingml/2006/main">
              <a:rPr lang="bn" altLang="ko-KR" sz="3600"/>
              <a:t>আইন বিশেষজ্ঞ উত্তর দিলেন, "যে তার প্রতি করুণা করেছিল।" যীশু তাকে বললেন, "যাও এবং একইভাবে কর।"</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লুক</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10:</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এক ব্যক্তি যখন একা হাঁটছিল, তখন সে ডাকাতদের সাথে দেখা করে। তারা তার কাপড় খুলে ফেলে, তাকে মারধর করে এবং তাকে অর্ধমৃত রেখে চলে যায়।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অতঃপর পথিমধ্যে একজন যাজক তাকে দেখতে পেলেন, তিনি অপর পাশ দিয়ে চলে গেলেন। একজন লেবীয়ও তাই করেছিলেন।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বেথলেহেমের আস্তাবলের ভিতরে ছিলেন মেরি, জোসেফ এবং শিশু যিশু, যিনি রাজা হয়ে পৃথিবীতে এসেছিলেন।</a:t>
            </a:r>
            <a:r xmlns:a="http://schemas.openxmlformats.org/drawingml/2006/main">
              <a:rPr lang="b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তৃতীয়ত, একজন শমরীয় তাকে দেখতে পেয়েছিলেন। শমরীয়রা ছিল ইহুদিরা পছন্দ করত 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কিন্তু, শমরিয়ান তার প্রতি করুণা করেছিল, তাই তার সাথে ভাল আচরণ করেছিল এবং তার যত্ন করেছিল।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বলেছিলেন: "ঈশ্বরের লোকেরা, যে কোনও সময়, একজন ভাল প্রতিবেশী হতে হবে যে যারা অভাবী তাদের সাহায্য করে।"</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solidFill>
                  <a:schemeClr val="tx1">
                    <a:lumMod val="65000"/>
                    <a:lumOff val="35000"/>
                  </a:schemeClr>
                </a:solidFill>
              </a:rPr>
              <a:t>পুরোহিত এবং লেবীয়দের মনে হয়েছিল, পৃষ্ঠে, ঈশ্বরের কাছাকাছি, কিন্তু তারা অন্য কাউকে ভালবাসে 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শমরিটান, পৃষ্ঠতলে, ঈশ্বরের কাছাকাছি ছিল না বলে মনে হয়েছিল, কিন্তু একজন ভাল প্রতিবেশী ছিলেন যিনি অন্যদের ভালবাসতে ইচ্ছুক ছিলেন।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আমাদেরও সেই ব্যক্তি হওয়া উচিত যারা আমাদের প্রতিবেশীদের প্রয়োজনে সাহায্য করে যদি আমরা ঈশ্বরের কাছাকাছি থাকি।</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t>যীশু কে?</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 হলেন..</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আমরা যারা আমাদের পাপের জন্য মরতে বাধ্য হচ্ছি, ঠিক তাদের মতো যারা ছিনতাই হয়েছে।</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bn" altLang="ko-KR" sz="3600">
                <a:solidFill>
                  <a:schemeClr val="tx1">
                    <a:lumMod val="65000"/>
                    <a:lumOff val="35000"/>
                  </a:schemeClr>
                </a:solidFill>
              </a:rPr>
              <a:t>কিন্তু যীশু হলেন সেই ব্যক্তি যিনি আমাদের এই ভয়ানক পরিস্থিতি থেকে রক্ষা করেছিলেন।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যাজক এবং লেবীয়রা যখন একজন লোককে ডাকাতি করতে দেখেছিল তখন তারা কী করেছিল?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তারা তার জন্য দোয়া করলেন।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তার ক্ষত চিকিত্সা.</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তারা তাকে হাসপাতালে নিয়ে গেল।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তারা তার পাশ দিয়ে অন্য পাশ দিয়ে গেল।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④ </a:t>
            </a:r>
            <a:r xmlns:a="http://schemas.openxmlformats.org/drawingml/2006/main">
              <a:rPr lang="bn" altLang="ko-KR" sz="2800">
                <a:solidFill>
                  <a:srgbClr val="ff0000"/>
                </a:solidFill>
              </a:rPr>
              <a:t>তারা তার পাশ দিয়ে অন্য পাশ দিয়ে গেল।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"এই তিনজনের মধ্যে কাকে ডাকাতদের হাতে পড়ে তার প্রতিবেশী বলে মনে করেন?"</a:t>
            </a:r>
            <a:endParaRPr xmlns:a="http://schemas.openxmlformats.org/drawingml/2006/main" lang="en-US" altLang="ko-KR" sz="3600"/>
          </a:p>
          <a:p>
            <a:pPr xmlns:a="http://schemas.openxmlformats.org/drawingml/2006/main" lvl="0">
              <a:defRPr/>
            </a:pPr>
            <a:r xmlns:a="http://schemas.openxmlformats.org/drawingml/2006/main">
              <a:rPr lang="bn" altLang="ko-KR" sz="3600"/>
              <a:t>আইন বিশেষজ্ঞ উত্তর দিলেন, "যে তার প্রতি করুণা করেছিল।" যীশু তাকে বললেন, "যাও এবং একইভাবে কর।"</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লুক</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10:</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71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মেরি এবং মার্থা</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bn" altLang="ko-KR" sz="4000"/>
              <a:t>কিন্তু শুধুমাত্র একটি জিনিস প্রয়োজন. মরিয়ম যা ভাল তা বেছে নিয়েছেন এবং এটি তার কাছ থেকে কেড়ে নেওয়া হবে না।"</a:t>
            </a:r>
            <a:endParaRPr xmlns:a="http://schemas.openxmlformats.org/drawingml/2006/main" lang="en-US" altLang="ko-KR" sz="4000"/>
          </a:p>
          <a:p>
            <a:pPr xmlns:a="http://schemas.openxmlformats.org/drawingml/2006/main" lvl="0">
              <a:defRPr/>
            </a:pPr>
            <a:r xmlns:a="http://schemas.openxmlformats.org/drawingml/2006/main">
              <a:rPr lang="bn"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bn"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লুক</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10:</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যীশুকে মেরি এবং মার্থার বাড়িতে আমন্ত্রণ জানানো হয়েছিল।</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প্রাচ্যের চিকিত্সকরা যিশুকে উপহার হিসাবে সোনা, ধূপ এবং গন্ধরস দিয়েছিলেন। "এই দেশে আসার জন্য যীশুকে ধন্যবাদ!"</a:t>
            </a:r>
            <a:r xmlns:a="http://schemas.openxmlformats.org/drawingml/2006/main">
              <a:rPr lang="b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মার্থা যখন কাজে ব্যস্ত ছিলেন, তখন মেরি আগ্রহের সাথে যিশুর কথা শুনছিলেন।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"আমি বিশ্বাস করতে পারি না যে আমি যখন খুব ব্যস্ত থাকি তখন মেরি আমাকে একা কাজ করতে দেয়," ভাবল মার্থা।</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অবশেষে, মার্থা যিশুর কাছে অভিযোগ করলেন। "যীশু, দয়া করে মেরিকে যেতে দিন। আমার একা অনেক কাজ আছে।"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বললেন, "বেশি কিছু করো না। মেরি শুনতে পছন্দ করে, তাই সে শুনতেই থাকবে।"</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solidFill>
                  <a:schemeClr val="tx1">
                    <a:lumMod val="65000"/>
                    <a:lumOff val="35000"/>
                  </a:schemeClr>
                </a:solidFill>
              </a:rPr>
              <a:t>মার্থা ভেবেছিলেন মেরির পক্ষে যীশুর কথা শোনা ঠিক নয় যখন তাদের অনেক কিছু করার ছিল।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কিন্তু যীশু তাদের শিখিয়েছিলেন যে যীশুর কথা শোনা অন্য কিছুর চেয়ে মূল্যবান।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বাইবেল শোনা এবং শেখার সময় হল আমাদের জন্য সবচেয়ে মূল্যবান সময়।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বাইবেল থেকে শোনা এবং শেখার জন্য আমাদের সময় থেকে বঞ্চিত হওয়া উচিত নয়।</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t>যীশু কে?</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 হলেন..</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 সেই ব্যক্তি যিনি ঈশ্বরের বাক্য শোনেন তাদের ভালবাসেন।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মার্থা যখন অনেক কাজ করছিলেন তখন মেরি কী করেছিলেন?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সে নামাজ পড়ল।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সে যীশুর কথা শুনেছিল।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সে ঘুমাচ্ছিল।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সে মার্থাকে কঠিন সাহায্য করেছিল।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② </a:t>
            </a:r>
            <a:r xmlns:a="http://schemas.openxmlformats.org/drawingml/2006/main">
              <a:rPr lang="bn" altLang="ko-KR" sz="2800">
                <a:solidFill>
                  <a:srgbClr val="ff0000"/>
                </a:solidFill>
              </a:rPr>
              <a:t>সে যীশুর কথা শুনেছিল।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bn" altLang="ko-KR" sz="4000"/>
              <a:t>কিন্তু শুধুমাত্র একটি জিনিস প্রয়োজন. মরিয়ম যা ভাল তা বেছে নিয়েছেন এবং এটি তার কাছ থেকে কেড়ে নেওয়া হবে না।"</a:t>
            </a:r>
            <a:endParaRPr xmlns:a="http://schemas.openxmlformats.org/drawingml/2006/main" lang="en-US" altLang="ko-KR" sz="4000"/>
          </a:p>
          <a:p>
            <a:pPr xmlns:a="http://schemas.openxmlformats.org/drawingml/2006/main" lvl="0">
              <a:defRPr/>
            </a:pPr>
            <a:r xmlns:a="http://schemas.openxmlformats.org/drawingml/2006/main">
              <a:rPr lang="bn"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bn"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লুক</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10:</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bn" altLang="ko-KR" sz="2500" dirty="0">
                <a:solidFill>
                  <a:schemeClr val="tx1">
                    <a:lumMod val="65000"/>
                    <a:lumOff val="35000"/>
                  </a:schemeClr>
                </a:solidFill>
              </a:rPr>
              <a:t>ইস্রায়েলের গালিলে মরিয়ম নামে এক কুমারী বাস করতেন। জোসেফ নামে এক যুবকের সাথে তার বাগদান হয়েছিল।</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chemeClr val="tx1">
                    <a:lumMod val="65000"/>
                    <a:lumOff val="35000"/>
                  </a:schemeClr>
                </a:solidFill>
              </a:rPr>
              <a:t>ডাক্তাররা রাজা যীশুর উপাসনা করতে এসেছিলেন, এমনকি ইস্রায়েল থেকে অনেক দূরে।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যীশু হলেন মানুষের প্রকৃত রাজা</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সারা বিশ্বে.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যীশুও আমার রাজা।</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আমাদের অবশ্যই যিশুর উপাসনা ও অনুসরণ করে জীবনযাপন করতে হবে, যিনি সর্বদা রাজা।</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t>যীশু কে?</a:t>
            </a:r>
            <a:r xmlns:a="http://schemas.openxmlformats.org/drawingml/2006/main">
              <a:rPr altLang="en-US" lang="b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আমাদের উপাসনার যোগ্য।</a:t>
            </a:r>
            <a:r xmlns:a="http://schemas.openxmlformats.org/drawingml/2006/main">
              <a:rPr altLang="en-US" lang="bn"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a:t>
            </a:r>
            <a:r xmlns:a="http://schemas.openxmlformats.org/drawingml/2006/main">
              <a:rPr altLang="en-US" lang="bn" sz="4000">
                <a:solidFill>
                  <a:srgbClr val="ff0000"/>
                </a:solidFill>
              </a:rPr>
              <a:t> </a:t>
            </a:r>
            <a:r xmlns:a="http://schemas.openxmlformats.org/drawingml/2006/main">
              <a:rPr altLang="ko-KR" lang="bn" sz="4000">
                <a:solidFill>
                  <a:srgbClr val="ff0000"/>
                </a:solidFill>
              </a:rPr>
              <a:t>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কোনটি যীশু জন্মদিনের উপহার হিসেবে পাননি?</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সোনা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ধূপ</a:t>
            </a:r>
            <a:r xmlns:a="http://schemas.openxmlformats.org/drawingml/2006/main">
              <a:rPr altLang="en-US" lang="bn"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গন্ধরস</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কম্পিউটার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④ </a:t>
            </a:r>
            <a:r xmlns:a="http://schemas.openxmlformats.org/drawingml/2006/main">
              <a:rPr altLang="ko-KR" lang="bn" sz="2800">
                <a:solidFill>
                  <a:srgbClr val="ff0000"/>
                </a:solidFill>
              </a:rPr>
              <a:t>কম্পিউটার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a:t>
            </a:r>
            <a:r xmlns:a="http://schemas.openxmlformats.org/drawingml/2006/main">
              <a:rPr altLang="en-US" lang="bn" sz="4000">
                <a:solidFill>
                  <a:srgbClr val="ff0000"/>
                </a:solidFill>
              </a:rPr>
              <a:t> </a:t>
            </a:r>
            <a:r xmlns:a="http://schemas.openxmlformats.org/drawingml/2006/main">
              <a:rPr altLang="ko-KR" lang="bn" sz="4000">
                <a:solidFill>
                  <a:srgbClr val="ff0000"/>
                </a:solidFill>
              </a:rPr>
              <a:t>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বাড়িতে এসে তারা শিশুটিকে তার মা মরিয়মের সাথে দেখতে পেল এবং তারা তাকে প্রণাম করে প্রণাম করল। তারপর তারা তাদের ধনভাণ্ডার খুলে তাকে সোনা, ধূপ ও গন্ধরস উপহার দিল।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a:t>
            </a:r>
            <a:r xmlns:a="http://schemas.openxmlformats.org/drawingml/2006/main">
              <a:rPr lang="bn" altLang="en-US" b="1">
                <a:solidFill>
                  <a:schemeClr val="tx1">
                    <a:lumMod val="50000"/>
                    <a:lumOff val="50000"/>
                  </a:schemeClr>
                </a:solidFill>
              </a:rPr>
              <a:t> </a:t>
            </a:r>
            <a:r xmlns:a="http://schemas.openxmlformats.org/drawingml/2006/main">
              <a:rPr lang="bn" altLang="ko-KR" b="1">
                <a:solidFill>
                  <a:schemeClr val="tx1">
                    <a:lumMod val="50000"/>
                    <a:lumOff val="50000"/>
                  </a:schemeClr>
                </a:solidFill>
              </a:rPr>
              <a:t>48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শিশু যিশু মিশরে পালিয়ে গেলেন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যখন তারা চলে গেল, তখন প্রভুর একজন দূত স্বপ্নে যোষেফকে দেখা দিলেন। "ওঠো," তিনি বললেন, "শিশু ও তার মাকে নিয়ে মিশরে পালিয়ে যাও। যতক্ষণ না আমি তোমাকে বলি, সেখানেই থাকো, কারণ হেরোদ তাকে হত্যা করার জন্য শিশুটিকে খুঁজতে যাচ্ছে।"</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ইসরায়েলের রাজা হেরোদ মাগীদের মাধ্যমে যিশুর জন্মের খবর শুনে যীশুকে হত্যার ষড়যন্ত্র করেন।</a:t>
            </a:r>
            <a:r xmlns:a="http://schemas.openxmlformats.org/drawingml/2006/main">
              <a:rPr lang="b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যাইহোক, ঈশ্বর, যিনি হেরোদের সমস্ত ষড়যন্ত্র জানতেন, তিনি স্বপ্নে বলেছিলেন যে মাগীকে হেরোদের কাছ থেকে দূরে চলে যেতে হবে।</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এছাড়াও, মরিয়মের স্বামী জোসেফ একজন স্বর্গদূতকে স্বপ্নে বলতে শুনেছেন: “মিশরে পালিয়ে যাও। হেরোদ যীশুকে হত্যা করতে যাচ্ছেন।"</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bn" sz="2800">
                <a:solidFill>
                  <a:schemeClr val="tx1">
                    <a:lumMod val="65000"/>
                    <a:lumOff val="35000"/>
                  </a:schemeClr>
                </a:solidFill>
              </a:rPr>
              <a:t>একথা শুনে ইউসুফ মরিয়ম ও শিশু যীশুকে নিয়ে হেরোদের কাছ থেকে মিশরে পালিয়ে যান।</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bn" sz="2800">
                <a:solidFill>
                  <a:schemeClr val="tx1">
                    <a:lumMod val="65000"/>
                    <a:lumOff val="35000"/>
                  </a:schemeClr>
                </a:solidFill>
              </a:rPr>
              <a:t>একদিন একজন ফেরেশতা মরিয়মের কাছে হাজির হলেন। “অভিবাদন, আপনি যারা অত্যন্ত অনুগ্রহপ্রাপ্ত! প্রভু তোমার সাথে আছেন।"</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এদিকে, হেরোদ, যিনি জানতেন যে তিনি মাগীদের দ্বারা প্রতারিত হয়েছেন, বেথলেহেমের সমস্ত শিশুকে হত্যা করার জন্য একটি ভয়ানক আদেশ দিয়েছিলেন। হেরোদের মৃত্যু পর্যন্ত যিশুকে মিশরে থাকতে হয়েছিল।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chemeClr val="tx1">
                    <a:lumMod val="65000"/>
                    <a:lumOff val="35000"/>
                  </a:schemeClr>
                </a:solidFill>
              </a:rPr>
              <a:t>রাখাল এবং মাগীরা চিনতে পেরেছিল যে যীশু 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কিন্তু, রাজা হেরোদ যীশুকে চিনতে পারেননি। অধিকন্তু, তার লোভের কারণে, তিনি যীশুকে হত্যা করার চেষ্টা করার জন্য নিষ্ঠুর পাপ করেছিলেন।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পৃথিবীতে অনেক লোক আছে যারা যীশুর কথা শুনতে অস্বীকার করে।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এটা খুবই গুরুতর পাপ।</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t>যীশু কে?</a:t>
            </a:r>
            <a:r xmlns:a="http://schemas.openxmlformats.org/drawingml/2006/main">
              <a:rPr altLang="en-US" lang="b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সেই ব্যক্তি যিনি মানুষের শক্তি দ্বারা থামাতে সাহস করতে পারেন না।</a:t>
            </a:r>
            <a:r xmlns:a="http://schemas.openxmlformats.org/drawingml/2006/main">
              <a:rPr altLang="en-US" lang="bn"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হেরোদের কাছ থেকে যীশু কোথায় পালালেন?</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মিশর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আমেরিকা</a:t>
            </a:r>
            <a:r xmlns:a="http://schemas.openxmlformats.org/drawingml/2006/main">
              <a:rPr altLang="en-US" lang="bn"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কোরিয়া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ইসরায়েল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① </a:t>
            </a:r>
            <a:r xmlns:a="http://schemas.openxmlformats.org/drawingml/2006/main">
              <a:rPr altLang="ko-KR" lang="bn" sz="2800">
                <a:solidFill>
                  <a:srgbClr val="ff0000"/>
                </a:solidFill>
              </a:rPr>
              <a:t>মিশর</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যখন তারা চলে গেল, তখন প্রভুর একজন দূত স্বপ্নে যোষেফকে দেখা দিলেন। "ওঠো," তিনি বললেন, "শিশু ও তার মাকে নিয়ে মিশরে পালিয়ে যাও। যতক্ষণ না আমি তোমাকে বলি, সেখানেই থাকো, কারণ হেরোদ তাকে হত্যা করার জন্য শিশুটিকে খুঁজতে যাচ্ছে।"</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49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মন্দিরে বালক যীশু</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"আপনি আমাকে খুঁজছিলেন কেন?" তিনি জিজ্ঞাসা. "আপনি কি জানতেন না আমাকে আমার বাবার বাড়িতে থাকতে হবে?"</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লুক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নিস্তারপর্বের সময়, যিশুর বয়স যখন 12 বছর, তিনি এবং তাঁর বাবা-মা জেরুজালেমের মন্দিরে এসেছিলেন।</a:t>
            </a:r>
            <a:r xmlns:a="http://schemas.openxmlformats.org/drawingml/2006/main">
              <a:rPr lang="b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জেরুজালেমের মন্দির থেকে বাড়ি ফেরার পথে, জোসেফ এবং মেরি যীশুকে খুঁজে পাননি।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যোসেফ এবং মেরি যিশুকে খুঁজতে জেরুজালেমের মন্দিরে ফিরে গেলেন।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bn" altLang="ko-KR" sz="2800" dirty="0">
                <a:solidFill>
                  <a:schemeClr val="tx1">
                    <a:lumMod val="65000"/>
                    <a:lumOff val="35000"/>
                  </a:schemeClr>
                </a:solidFill>
              </a:rPr>
              <a:t>"মেরি, তুমি একটি পুত্রের জন্ম দেবে এবং তুমি তার নাম যীশু রাখবে।" তিনি এই খবরে ভয় পেয়েছিলেন।</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"আপনি কি জানেন না যে আমি আমার বাবার বাড়িতে ছিলাম?" যীশু মন্দিরে বাইবেল শিক্ষকদের সাথে আলোচনা করছিলেন। তারা সকলেই যীশুর জ্ঞানে অবাক হয়েছিলেন।</a:t>
            </a:r>
            <a:r xmlns:a="http://schemas.openxmlformats.org/drawingml/2006/main">
              <a:rPr lang="b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bn" sz="2800">
                <a:solidFill>
                  <a:schemeClr val="tx1">
                    <a:lumMod val="65000"/>
                    <a:lumOff val="35000"/>
                  </a:schemeClr>
                </a:solidFill>
              </a:rPr>
              <a:t>তারপর থেকে, বালক যীশু তার জ্ঞান এবং উচ্চতা বৃদ্ধির সাথে সাথে ঈশ্বর এবং লোকেদের সাথে আরও বেশি প্রেমময় হয়ে উঠেছে।</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chemeClr val="tx1">
                    <a:lumMod val="65000"/>
                    <a:lumOff val="35000"/>
                  </a:schemeClr>
                </a:solidFill>
              </a:rPr>
              <a:t>বালক যীশু অল্প বয়স থেকেই জানতেন যে তিনি ঈশ্বরের পুত্র। এবং আন্তরিকভাবে একজন পরিত্রাতা হিসাবে জীবনের জন্য প্রস্তুত।</a:t>
            </a:r>
            <a:r xmlns:a="http://schemas.openxmlformats.org/drawingml/2006/main">
              <a:rPr altLang="en-US" lang="bn"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যদিও আমরা তরুণ,</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আমাদের পরিষ্কারভাবে মনে রাখতে হবে যে আমরা ঈশ্বরের সন্তান।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তাই আমাদের ঈশ্বর এবং লোকেদের দেখাতে হবে যে আমরা ঈশ্বরের সন্তান হিসেবে বাস করছি।</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rgbClr val="ff0000"/>
                </a:solidFill>
              </a:rPr>
              <a:t>যীশু কে?</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ঈশ্বরের পুত্র, কিন্তু তিনি দৈহিক পিতামাতার প্রতি নম্রতা এবং বাধ্যতার উদাহরণ স্থাপন করেছিলেন।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কোথায় হারিয়ে গেলেন যীশু?</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ইন</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দ্য</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টয়লেট</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প্রাসাদে</a:t>
            </a:r>
            <a:r xmlns:a="http://schemas.openxmlformats.org/drawingml/2006/main">
              <a:rPr altLang="en-US" lang="bn"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ইন</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দ্য</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মন্দির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ঘরে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③ </a:t>
            </a:r>
            <a:r xmlns:a="http://schemas.openxmlformats.org/drawingml/2006/main">
              <a:rPr altLang="ko-KR" lang="bn" sz="2800">
                <a:solidFill>
                  <a:srgbClr val="ff0000"/>
                </a:solidFill>
              </a:rPr>
              <a:t>মন্দিরে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"আপনি আমাকে খুঁজছিলেন কেন?" তিনি জিজ্ঞাসা. "আপনি কি জানতেন না আমাকে আমার বাবার বাড়িতে থাকতে হবে?"</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লুক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50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যীশুর বাপ্তিস্ম</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"মরুভূমিতে একজনের কণ্ঠস্বর, 'প্রভুর জন্য পথ প্রস্তুত কর, তাঁর জন্য সোজা পথ তৈরি কর।'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n" sz="3600">
                <a:solidFill>
                  <a:schemeClr val="tx1">
                    <a:lumMod val="65000"/>
                    <a:lumOff val="35000"/>
                  </a:schemeClr>
                </a:solidFill>
              </a:rPr>
              <a:t>4. আর তাই জন এসেছিলেন, মরুভূমিতে বাপ্তিস্ম দিয়েছিলেন এবং পাপের ক্ষমার জন্য অনুতাপের বাপ্তিস্ম প্রচার করেছিলেন৷</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মার্ক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১:</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যীশুর বয়স যখন তিরিশ, তখন মরুভূমিতে একজন অদ্ভুত লোক দেখা দিল যে উটের পোশাক পরে ফড়িং এবং বন্য মধু খাচ্ছিল।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তার নাম ছিল জন ব্যাপটিস্ট। তিনি মানুষকে অনুতাপ করতে এবং বাপ্তিস্ম নেওয়ার আহ্বান জানিয়েছিলেন কারণ ত্রাণকর্তা আসবেন।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bn" altLang="ko-KR" sz="2800" dirty="0">
                <a:solidFill>
                  <a:schemeClr val="tx1">
                    <a:lumMod val="65000"/>
                    <a:lumOff val="35000"/>
                  </a:schemeClr>
                </a:solidFill>
              </a:rPr>
              <a:t>কিন্তু, সে ঈশ্বরের বার্তা মেনে চলেছিল। “আমি প্রভুর দাস। তুমি যেমন বলেছ আমার কাছে তাই হোক।"</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'আমি এখানে এমন একজনকে প্রস্তুত করতে এসেছি যে আমার পরে আসবে!'</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n" altLang="ko-KR" sz="2800">
                <a:solidFill>
                  <a:schemeClr val="tx1">
                    <a:lumMod val="65000"/>
                    <a:lumOff val="35000"/>
                  </a:schemeClr>
                </a:solidFill>
              </a:rPr>
              <a:t>জন ব্যাপটিস্ট যীশুর পথ প্রস্তুত করছিলেন।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যীশুও জন ব্যাপ্টিস্টের কাছে বাপ্তিস্ম নিতে এসেছিলেন।</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n" altLang="ko-KR" sz="2800">
                <a:solidFill>
                  <a:schemeClr val="tx1">
                    <a:lumMod val="65000"/>
                    <a:lumOff val="35000"/>
                  </a:schemeClr>
                </a:solidFill>
              </a:rPr>
              <a:t>“দেখ! ঈশ্বরের মেষশাবক, যিনি পৃথিবীর পাপ দূর করেন!” জন ব্যাপটিস্ট যীশুকে উচ্চস্বরে পরিচয় করিয়ে দিলেন।</a:t>
            </a:r>
            <a:r xmlns:a="http://schemas.openxmlformats.org/drawingml/2006/main">
              <a:rPr lang="b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যখন যোহনের দ্বারা বাপ্তিস্ম নিয়েছিলেন, তখন স্বর্গ থেকে একটি কণ্ঠস্বর এসেছিল এবং পবিত্র আত্মা তাঁর উপর ঘুঘুর মতো নেমে এসেছিলেন: “তুমি আমার পুত্র, যাকে আমি ভালবাসি; তোমার সাথে আমি সন্তুষ্ট।"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chemeClr val="tx1">
                    <a:lumMod val="65000"/>
                    <a:lumOff val="35000"/>
                  </a:schemeClr>
                </a:solidFill>
              </a:rPr>
              <a:t>জন ব্যাপটিস্ট নিজেকে উন্নীত করেননি।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তিনি যীশুকে সম্পূর্ণরূপে পরিচয় করিয়ে দেওয়ার জন্য তার জীবন উৎসর্গ করেছিলেন।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আমি কার জন্য বেঁচে আছি?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জন ব্যাপটিস্টের মত, আমাদের এমন একটি জীবন যাপন করা উচিত যা আমাকে গর্বিত এবং উচ্চতর করার পরিবর্তে যীশুকে উচ্চ করে এবং পরিচয় করিয়ে দেয়।</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t>যীশু কে?</a:t>
            </a:r>
            <a:r xmlns:a="http://schemas.openxmlformats.org/drawingml/2006/main">
              <a:rPr altLang="en-US" lang="b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ঈশ্বরের একমাত্র পুত্র।</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যখন বাপ্তিস্ম নিয়েছিলেন তখন স্বর্গ থেকে কী নেমে এসেছিল??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কাক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পবিত্র আত্মা</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উটপাখি</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চড়ুই</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② </a:t>
            </a:r>
            <a:r xmlns:a="http://schemas.openxmlformats.org/drawingml/2006/main">
              <a:rPr altLang="ko-KR" lang="bn" sz="2800">
                <a:solidFill>
                  <a:srgbClr val="ff0000"/>
                </a:solidFill>
              </a:rPr>
              <a:t>পবিত্র আত্মা</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"মরুভূমিতে একজনের কণ্ঠস্বর, 'প্রভুর জন্য পথ প্রস্তুত কর, তাঁর জন্য সোজা পথ তৈরি কর।'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bn" sz="3600">
                <a:solidFill>
                  <a:schemeClr val="tx1">
                    <a:lumMod val="65000"/>
                    <a:lumOff val="35000"/>
                  </a:schemeClr>
                </a:solidFill>
              </a:rPr>
              <a:t>4. আর তাই জন এসেছিলেন, মরুভূমিতে বাপ্তিস্ম দিয়েছিলেন এবং পাপের ক্ষমার জন্য অনুতাপের বাপ্তিস্ম প্রচার করেছিলেন৷</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মার্ক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১:</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51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যীশু শয়তান দ্বারা প্রলুব্ধ হয়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তাকে বললেন, "হে শয়তান, আমার কাছ থেকে দূরে সরে যাও, কারণ লেখা আছে: 'তোমার ঈশ্বর সদাপ্রভুর উপাসনা কর এবং একমাত্র তাঁরই সেবা কর৷'</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চল্লিশ দিন উপবাস ও প্রার্থনা করার পর, শয়তান হাজির এবং যীশুকে প্রলোভন দিল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bn" altLang="ko-KR" sz="2500" dirty="0">
                <a:solidFill>
                  <a:schemeClr val="tx1">
                    <a:lumMod val="65000"/>
                    <a:lumOff val="35000"/>
                  </a:schemeClr>
                </a:solidFill>
              </a:rPr>
              <a:t>তাই, কুমারী হওয়া সত্ত্বেও তিনি গর্ভবতী হয়েছিলেন। এই শিশুটির নাম যিশু। তিনি ঈশ্বরের পুত্র যিনি ভবিষ্যতে সকল মানুষকে তাদের পাপ থেকে রক্ষা করবেন।</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"তুমি কী ক্ষুধার্ত? এই পাথর দিয়ে ভাতের পিঠা বানিয়ে খাও!” শয়তান প্রথম পরীক্ষা করেছিল। কিন্তু যীশু ঈশ্বরের বাক্য দ্বারা পরীক্ষা পরাজিত.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“তাহলে এখান থেকে ঝাঁপ দাও! তুমি যদি ঈশ্বরের পুত্র হও, তবে তুমি মরবে না।" শয়তান মন্দিরের শীর্ষে দ্বিতীয়বার যীশুকে পরীক্ষা করেছিল।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এ সময় তিনি যীশুকে একটি উঁচু পাহাড়ে নিয়ে যান এবং যীশুকে পৃথিবীর সমস্ত রাজ্য দেখিয়ে বললেন, "আপনি যদি আমাকে প্রণাম করেন তবে আমি আপনাকে এই সব দেব!" কিন্তু যীশু ঈশ্বরের বাক্য দিয়ে তৃতীয় পরীক্ষা প্রত্যাখ্যান করেছিলেন।</a:t>
            </a:r>
            <a:r xmlns:a="http://schemas.openxmlformats.org/drawingml/2006/main">
              <a:rPr lang="b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অবশেষে, যীশু শয়তানের সমস্ত প্রলোভনকে পরাজিত করেছিলেন। ঈশ্বর যীশুর প্রতি সন্তুষ্ট ছিলেন যিনি সমস্ত প্রলোভনকে জয় করেছিলেন।</a:t>
            </a:r>
            <a:r xmlns:a="http://schemas.openxmlformats.org/drawingml/2006/main">
              <a:rPr lang="b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chemeClr val="tx1">
                    <a:lumMod val="65000"/>
                    <a:lumOff val="35000"/>
                  </a:schemeClr>
                </a:solidFill>
              </a:rPr>
              <a:t>যীশু ঈশ্বরের পুত্র ছিলেন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কিন্তু আমাদের মতো তিনিও শয়তানের প্রলোভনে পড়েছিলেন।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কিন্তু ঈশ্বরের বাক্য দিয়ে, যীশু শয়তানের প্রলোভনকে জয় করেছিলেন।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শয়তান এখনও আমাদের প্রলুব্ধ করে।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যাইহোক, যীশুর মত, আমরা ঈশ্বরের বাণী দিয়ে শয়তানের প্রলোভন কাটিয়ে উঠতে পারি</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rgbClr val="ff0000"/>
                </a:solidFill>
              </a:rPr>
              <a:t>যীশু কে?</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আমরা যে প্রলোভনের মুখোমুখি হই তা কাটিয়ে উঠতে যীশু আমাদের সাহায্যকারী। এবং তিনিই সেই ব্যক্তি যিনি আমাদের মুখোমুখি হওয়া সমস্ত চ্যালেঞ্জ বোঝেন এবং সেগুলি কাটিয়ে উঠতে আমাদের সহায়তা করেন।</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শয়তান যীশুকে কত পরীক্ষা দিয়েছে?</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একটি</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দুই</a:t>
            </a:r>
            <a:r xmlns:a="http://schemas.openxmlformats.org/drawingml/2006/main">
              <a:rPr altLang="en-US" lang="bn"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তিনটি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চার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③ </a:t>
            </a:r>
            <a:r xmlns:a="http://schemas.openxmlformats.org/drawingml/2006/main">
              <a:rPr altLang="ko-KR" lang="bn" sz="2800">
                <a:solidFill>
                  <a:srgbClr val="ff0000"/>
                </a:solidFill>
              </a:rPr>
              <a:t>তিনটি</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তাকে বললেন, "হে শয়তান, আমার কাছ থেকে দূরে সরে যাও, কারণ লেখা আছে: 'তোমার ঈশ্বর সদাপ্রভুর উপাসনা কর এবং একমাত্র তাঁরই সেবা কর৷'</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52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জল</a:t>
            </a:r>
            <a:r xmlns:a="http://schemas.openxmlformats.org/drawingml/2006/main">
              <a:rPr lang="bn" altLang="en-US" sz="4400"/>
              <a:t> </a:t>
            </a:r>
            <a:r xmlns:a="http://schemas.openxmlformats.org/drawingml/2006/main">
              <a:rPr lang="bn" altLang="ko-KR" sz="4400"/>
              <a:t>ওয়াইনে পরিণত হয়েছে</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এটি, তাঁর অলৌকিক চিহ্নগুলির মধ্যে প্রথম, যীশু গালিলের কানাতে করেছিলেন। এইভাবে তিনি তাঁর মহিমা প্রকাশ করেছিলেন এবং তাঁর শিষ্যরা তাঁর উপর বিশ্বাস স্থাপন করেছিলেন।</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জন</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chemeClr val="tx1">
                    <a:lumMod val="65000"/>
                    <a:lumOff val="35000"/>
                  </a:schemeClr>
                </a:solidFill>
              </a:rPr>
              <a:t>মরিয়ম বিয়ে না করলেও ছেলে সন্তান নিতে ভয় পেতেন।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যাইহোক, তিনি বিশ্বাসের মাধ্যমে ঈশ্বরের বাক্য গ্রহণ করেছিলেন এবং মেনে চলেন।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আমরা ভীত হতে পারি যখন আমরা বিশ্বাস করি এবং ঈশ্বরের বাক্য মেনে চলি। কিন্তু মেরির স্বীকারোক্তির মতো, আমাদের অবশ্যই স্বীকার করতে হবে যে "আপনি যেমন বলেছেন আমার সাথে তা হোক।"</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গালীলের কানা নামক স্থানে একটি বিবাহ হয়েছিল। যীশু ও তাঁর শিষ্যদেরও বিয়েতে আমন্ত্রণ জানানো হয়েছিল।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কিন্তু একটা সমস্যা ছিল। মদ ফুরিয়ে গিয়েছিল। ওয়াইন ছাড়া, আপনি একটি ভোজ করতে পারবেন না.</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বাড়ির চাকরদের কলসীতে জল ঢালতে বলেছিলেন। চাকররা যা বলল তাই করল।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এর পর বয়ামের পানি স্বাদমতো নেওয়া হলো। পাত্রের জল খুব সুস্বাদু ওয়াইনে পরিণত হয়েছিল।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অতিথিরা ওয়াইন খেয়ে অবাক হয়েছিলেন। তাদের প্রথমবারের চেয়ে আরও সুস্বাদু ওয়াইন পরিবেশন করা হয়েছিল এবং যীশুর অলৌকিকতার জন্য ধন্যবাদ, ভোজটি আরও উত্তেজনাপূর্ণ হতে পারে।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chemeClr val="tx1">
                    <a:lumMod val="65000"/>
                    <a:lumOff val="35000"/>
                  </a:schemeClr>
                </a:solidFill>
              </a:rPr>
              <a:t>যীশুর সময়ে, মদ</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উত্সব এ একেবারে অপরিহার্য ছিল.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যীশু জলকে দ্রাক্ষারস বানিয়েছিলেন এবং ভোজের জন্য যা প্রয়োজন তা সরবরাহ করেছিলেন।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আমাদের জন্য, যীশু একজন অপরিহার্য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একটি ভোজে ওয়াইন মত.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আমাদের অবশ্যই যীশুর অনুগ্রহের কথা মনে রাখতে হবে যিনি নিজেকে আমাদের কাছে দিয়েছেন।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a:t>
            </a:r>
            <a:r xmlns:a="http://schemas.openxmlformats.org/drawingml/2006/main">
              <a:rPr altLang="en-US" lang="bn"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t>WHO</a:t>
            </a:r>
            <a:r xmlns:a="http://schemas.openxmlformats.org/drawingml/2006/main">
              <a:rPr altLang="en-US" lang="bn" sz="3200"/>
              <a:t> </a:t>
            </a:r>
            <a:r xmlns:a="http://schemas.openxmlformats.org/drawingml/2006/main">
              <a:rPr altLang="ko-KR" lang="bn" sz="3200"/>
              <a:t>হয়</a:t>
            </a:r>
            <a:r xmlns:a="http://schemas.openxmlformats.org/drawingml/2006/main">
              <a:rPr altLang="en-US" lang="bn" sz="3200"/>
              <a:t> </a:t>
            </a:r>
            <a:r xmlns:a="http://schemas.openxmlformats.org/drawingml/2006/main">
              <a:rPr altLang="ko-KR" lang="bn" sz="3200"/>
              <a:t>যীশু?</a:t>
            </a:r>
            <a:r xmlns:a="http://schemas.openxmlformats.org/drawingml/2006/main">
              <a:rPr altLang="en-US" lang="b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 হলেন..</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আমাদের আনন্দ, একটি ভোজের ওয়াইন মত.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কি জলে পরিণত করেছিলেন?</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দুধ</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কমলার রস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রুটি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ওয়াইন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④ </a:t>
            </a:r>
            <a:r xmlns:a="http://schemas.openxmlformats.org/drawingml/2006/main">
              <a:rPr altLang="ko-KR" lang="bn" sz="2800">
                <a:solidFill>
                  <a:srgbClr val="ff0000"/>
                </a:solidFill>
              </a:rPr>
              <a:t>ওয়াইন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এটি, তাঁর অলৌকিক চিহ্নগুলির মধ্যে প্রথম, যীশু গালিলের কানাতে করেছিলেন। এইভাবে তিনি তাঁর মহিমা প্রকাশ করেছিলেন এবং তাঁর শিষ্যরা তাঁর উপর বিশ্বাস স্থাপন করেছিলেন।</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জন</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53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নিকোদেমাস রাতে যীশুর কাছে এসেছিলেন।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bn" sz="3200">
                <a:solidFill>
                  <a:srgbClr val="FF0000"/>
                </a:solidFill>
              </a:rPr>
              <a:t>যীশু কে?</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bn" sz="3600">
                <a:solidFill>
                  <a:srgbClr val="0070C0"/>
                </a:solidFill>
              </a:rPr>
              <a:t>যীশু হলেন..</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bn" sz="3600">
                <a:solidFill>
                  <a:schemeClr val="tx1">
                    <a:lumMod val="65000"/>
                    <a:lumOff val="35000"/>
                  </a:schemeClr>
                </a:solidFill>
              </a:rPr>
              <a:t>যীশু আমাদের ত্রাণকর্তা হিসাবে পৃথিবীতে এসেছিলেন।</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উত্তর দিলেন, "আমি তোমাদের সত্যি বলছি, কেউই ঈশ্বরের রাজ্যে প্রবেশ করতে পারে না যদি না সে জল ও আত্মা থেকে জন্ম নেয়৷</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জন</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bn" sz="2800">
                <a:solidFill>
                  <a:schemeClr val="tx1">
                    <a:lumMod val="65000"/>
                    <a:lumOff val="35000"/>
                  </a:schemeClr>
                </a:solidFill>
              </a:rPr>
              <a:t>নিকোদেমাস নামে একজন ইস্রায়েলের শিক্ষক ছিলেন।</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সে</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এসেছে</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প্রতি</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যীশু</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প্রতি</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জিজ্ঞাসা</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এ</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রাত</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"আমি কিভাবে ঈশ্বরের রাজ্যে প্রবেশ করতে পারি?"</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bn" altLang="ko-KR" sz="2800">
                <a:solidFill>
                  <a:schemeClr val="tx1">
                    <a:lumMod val="65000"/>
                    <a:lumOff val="35000"/>
                  </a:schemeClr>
                </a:solidFill>
              </a:rPr>
              <a:t>"আপনি যদি নতুন করে জন্ম না নেন তবে আপনি ঈশ্বরের রাজ্যে প্রবেশ করতে পারবেন না।" যীশু উত্তর দিলেন।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সে বুঝতে পারেনি যে তাকে নতুন করে জন্ম নিতে হবে। "আমি কি আমার মায়ের গর্ভে ফিরে যাব এবং আবার বেরিয়ে আসব?"</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bn" altLang="ko-KR" sz="2600">
                <a:solidFill>
                  <a:schemeClr val="tx1">
                    <a:lumMod val="65000"/>
                    <a:lumOff val="35000"/>
                  </a:schemeClr>
                </a:solidFill>
              </a:rPr>
              <a:t>“আত্মা, শরীর নয়, আবার জন্ম নিতে হবে। "মানুষ জল এবং পবিত্র আত্মা নিয়ে আবার জন্ম নিতে পারে।" যীশু উত্তর দিলেন</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"আপনাকে অবশ্যই আমাকে বিশ্বাস করতে হবে এবং পরিত্রাণ পেতে হবে।" যিশু নিকোদেমাসকে নতুন জন্মের রহস্য বলেছিলেন।</a:t>
            </a:r>
            <a:r xmlns:a="http://schemas.openxmlformats.org/drawingml/2006/main">
              <a:rPr lang="bn"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a:t>
            </a:r>
            <a:r xmlns:a="http://schemas.openxmlformats.org/drawingml/2006/main">
              <a:rPr altLang="en-US" lang="bn" sz="4000">
                <a:solidFill>
                  <a:srgbClr val="ff0000"/>
                </a:solidFill>
              </a:rPr>
              <a:t> </a:t>
            </a:r>
            <a:r xmlns:a="http://schemas.openxmlformats.org/drawingml/2006/main">
              <a:rPr altLang="ko-KR" lang="bn" sz="4000">
                <a:solidFill>
                  <a:srgbClr val="ff0000"/>
                </a:solidFill>
              </a:rPr>
              <a:t>পাঠ</a:t>
            </a:r>
            <a:r xmlns:a="http://schemas.openxmlformats.org/drawingml/2006/main">
              <a:rPr altLang="en-US" lang="bn"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chemeClr val="tx1">
                    <a:lumMod val="65000"/>
                    <a:lumOff val="35000"/>
                  </a:schemeClr>
                </a:solidFill>
              </a:rPr>
              <a:t>আপনি যদি যীশুতে বিশ্বাস করেন,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তোমার আত্মা আবার জন্ম নেবে।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যারা যীশুতে বিশ্বাস করে তারা আবার জন্মগ্রহণ করে এবং আপনি হয়ে উঠবেন</a:t>
            </a:r>
            <a:r xmlns:a="http://schemas.openxmlformats.org/drawingml/2006/main">
              <a:rPr altLang="en-US" lang="bn" sz="3200">
                <a:solidFill>
                  <a:schemeClr val="tx1">
                    <a:lumMod val="65000"/>
                    <a:lumOff val="35000"/>
                  </a:schemeClr>
                </a:solidFill>
              </a:rPr>
              <a:t> </a:t>
            </a:r>
            <a:r xmlns:a="http://schemas.openxmlformats.org/drawingml/2006/main">
              <a:rPr altLang="ko-KR" lang="bn" sz="3200">
                <a:solidFill>
                  <a:schemeClr val="tx1">
                    <a:lumMod val="65000"/>
                    <a:lumOff val="35000"/>
                  </a:schemeClr>
                </a:solidFill>
              </a:rPr>
              <a:t>পাপকে ঘৃণা করতে এবং ঈশ্বরকে ভালবাসতে।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আপনি কি আবার জন্মগ্রহণ করেন?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আমরা যীশুতে বিশ্বাস করি এবং আবার জন্মগ্রহণ করি। অতএব, আমাদের মনে রাখতে হবে যে আমরা পৃথিবী থেকে আলাদা মানুষ।</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t>যীশু কে?</a:t>
            </a:r>
            <a:r xmlns:a="http://schemas.openxmlformats.org/drawingml/2006/main">
              <a:rPr altLang="en-US" lang="b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 হলেন..</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a:t>
            </a:r>
            <a:r xmlns:a="http://schemas.openxmlformats.org/drawingml/2006/main">
              <a:rPr altLang="en-US" lang="bn" sz="3600">
                <a:solidFill>
                  <a:schemeClr val="tx1">
                    <a:lumMod val="65000"/>
                    <a:lumOff val="35000"/>
                  </a:schemeClr>
                </a:solidFill>
              </a:rPr>
              <a:t> </a:t>
            </a:r>
            <a:r xmlns:a="http://schemas.openxmlformats.org/drawingml/2006/main">
              <a:rPr altLang="ko-KR" lang="bn" sz="3600">
                <a:solidFill>
                  <a:schemeClr val="tx1">
                    <a:lumMod val="65000"/>
                    <a:lumOff val="35000"/>
                  </a:schemeClr>
                </a:solidFill>
              </a:rPr>
              <a:t>যিনি তাঁর উপর বিশ্বাসীদেরকে ধার্মিক করে তোলে এবং নতুন করে জন্মগ্রহণ করে।</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কি আমাদের আবার জন্ম দেয়?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জল এবং আত্মা সঙ্গে</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তেল এবং আগুন দিয়ে</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টিয়ার এবং গান সহ</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নামাজ ও ইবাদতের সাথে</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① </a:t>
            </a:r>
            <a:r xmlns:a="http://schemas.openxmlformats.org/drawingml/2006/main">
              <a:rPr altLang="ko-KR" lang="bn" sz="2800">
                <a:solidFill>
                  <a:srgbClr val="ff0000"/>
                </a:solidFill>
              </a:rPr>
              <a:t>জল এবং আত্মা সঙ্গে</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উত্তর দিলেন, "আমি তোমাদের সত্যি বলছি, কেউই ঈশ্বরের রাজ্যে প্রবেশ করতে পারে না যদি না সে জল ও আত্মা থেকে জন্ম নেয়৷</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জন</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